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1"/>
  </p:notesMasterIdLst>
  <p:sldIdLst>
    <p:sldId id="256" r:id="rId3"/>
    <p:sldId id="279" r:id="rId4"/>
    <p:sldId id="260" r:id="rId5"/>
    <p:sldId id="289" r:id="rId6"/>
    <p:sldId id="257" r:id="rId7"/>
    <p:sldId id="258" r:id="rId8"/>
    <p:sldId id="261" r:id="rId9"/>
    <p:sldId id="262" r:id="rId10"/>
    <p:sldId id="263" r:id="rId11"/>
    <p:sldId id="280" r:id="rId12"/>
    <p:sldId id="281" r:id="rId13"/>
    <p:sldId id="282" r:id="rId14"/>
    <p:sldId id="284" r:id="rId15"/>
    <p:sldId id="283" r:id="rId16"/>
    <p:sldId id="264" r:id="rId17"/>
    <p:sldId id="285" r:id="rId18"/>
    <p:sldId id="265" r:id="rId19"/>
    <p:sldId id="266" r:id="rId20"/>
    <p:sldId id="269" r:id="rId21"/>
    <p:sldId id="286" r:id="rId22"/>
    <p:sldId id="287" r:id="rId23"/>
    <p:sldId id="288" r:id="rId24"/>
    <p:sldId id="272" r:id="rId25"/>
    <p:sldId id="275" r:id="rId26"/>
    <p:sldId id="276" r:id="rId27"/>
    <p:sldId id="277" r:id="rId28"/>
    <p:sldId id="278" r:id="rId29"/>
    <p:sldId id="290" r:id="rId30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5D7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98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0" cy="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742C620A-E065-412B-BE56-C8834DB70A3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BB20DA-9139-468B-A65A-81E5B0CAB5DC}" type="slidenum">
              <a:rPr lang="ru-RU"/>
              <a:pPr/>
              <a:t>1</a:t>
            </a:fld>
            <a:endParaRPr lang="ru-RU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9E8FE3-9220-4791-95D3-AFF750677F72}" type="slidenum">
              <a:rPr lang="ru-RU"/>
              <a:pPr/>
              <a:t>11</a:t>
            </a:fld>
            <a:endParaRPr lang="ru-RU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9E8FE3-9220-4791-95D3-AFF750677F72}" type="slidenum">
              <a:rPr lang="ru-RU"/>
              <a:pPr/>
              <a:t>12</a:t>
            </a:fld>
            <a:endParaRPr lang="ru-RU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9E8FE3-9220-4791-95D3-AFF750677F72}" type="slidenum">
              <a:rPr lang="ru-RU"/>
              <a:pPr/>
              <a:t>13</a:t>
            </a:fld>
            <a:endParaRPr lang="ru-RU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9E8FE3-9220-4791-95D3-AFF750677F72}" type="slidenum">
              <a:rPr lang="ru-RU"/>
              <a:pPr/>
              <a:t>14</a:t>
            </a:fld>
            <a:endParaRPr lang="ru-RU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C019B1-5D8C-4D19-A708-78003C0ACFFD}" type="slidenum">
              <a:rPr lang="ru-RU"/>
              <a:pPr/>
              <a:t>15</a:t>
            </a:fld>
            <a:endParaRPr lang="ru-RU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223488-F67E-4C91-8E86-FED799D7507B}" type="slidenum">
              <a:rPr lang="ru-RU"/>
              <a:pPr/>
              <a:t>16</a:t>
            </a:fld>
            <a:endParaRPr lang="ru-RU"/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5F7906-F150-4351-8A55-01D22B13587B}" type="slidenum">
              <a:rPr lang="ru-RU"/>
              <a:pPr/>
              <a:t>17</a:t>
            </a:fld>
            <a:endParaRPr lang="ru-RU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FFCC4C-ADCB-4E5E-BCD7-9D14E94F0D70}" type="slidenum">
              <a:rPr lang="ru-RU"/>
              <a:pPr/>
              <a:t>18</a:t>
            </a:fld>
            <a:endParaRPr lang="ru-RU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B14BFC-37CF-463C-A2FA-96D5E81A56EB}" type="slidenum">
              <a:rPr lang="ru-RU"/>
              <a:pPr/>
              <a:t>19</a:t>
            </a:fld>
            <a:endParaRPr lang="ru-RU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B14BFC-37CF-463C-A2FA-96D5E81A56EB}" type="slidenum">
              <a:rPr lang="ru-RU"/>
              <a:pPr/>
              <a:t>20</a:t>
            </a:fld>
            <a:endParaRPr lang="ru-RU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BB20DA-9139-468B-A65A-81E5B0CAB5DC}" type="slidenum">
              <a:rPr lang="ru-RU"/>
              <a:pPr/>
              <a:t>2</a:t>
            </a:fld>
            <a:endParaRPr lang="ru-RU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B14BFC-37CF-463C-A2FA-96D5E81A56EB}" type="slidenum">
              <a:rPr lang="ru-RU"/>
              <a:pPr/>
              <a:t>21</a:t>
            </a:fld>
            <a:endParaRPr lang="ru-RU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B14BFC-37CF-463C-A2FA-96D5E81A56EB}" type="slidenum">
              <a:rPr lang="ru-RU"/>
              <a:pPr/>
              <a:t>22</a:t>
            </a:fld>
            <a:endParaRPr lang="ru-RU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243C99-221B-47B7-8B6B-80CB243AA934}" type="slidenum">
              <a:rPr lang="ru-RU"/>
              <a:pPr/>
              <a:t>23</a:t>
            </a:fld>
            <a:endParaRPr lang="ru-RU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E8A2E4F-E4F6-42C0-AA88-84C319DA9B1D}" type="slidenum">
              <a:rPr lang="ru-RU"/>
              <a:pPr/>
              <a:t>24</a:t>
            </a:fld>
            <a:endParaRPr lang="ru-RU"/>
          </a:p>
        </p:txBody>
      </p:sp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53A00A0-7594-4E79-857C-60F491329B48}" type="slidenum">
              <a:rPr lang="ru-RU"/>
              <a:pPr/>
              <a:t>25</a:t>
            </a:fld>
            <a:endParaRPr lang="ru-RU"/>
          </a:p>
        </p:txBody>
      </p:sp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9E264A-43A7-43E0-AFC8-5B4144C00C4C}" type="slidenum">
              <a:rPr lang="ru-RU"/>
              <a:pPr/>
              <a:t>26</a:t>
            </a:fld>
            <a:endParaRPr lang="ru-RU"/>
          </a:p>
        </p:txBody>
      </p:sp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250B2E-54FB-4B00-B815-5F9F83847B99}" type="slidenum">
              <a:rPr lang="ru-RU"/>
              <a:pPr/>
              <a:t>27</a:t>
            </a:fld>
            <a:endParaRPr lang="ru-RU"/>
          </a:p>
        </p:txBody>
      </p:sp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952573-E257-46FC-B654-5C489A186FFB}" type="slidenum">
              <a:rPr lang="ru-RU"/>
              <a:pPr/>
              <a:t>3</a:t>
            </a:fld>
            <a:endParaRPr lang="ru-RU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1C808F-A0EF-475C-A5B6-AEE48E881457}" type="slidenum">
              <a:rPr lang="ru-RU"/>
              <a:pPr/>
              <a:t>5</a:t>
            </a:fld>
            <a:endParaRPr lang="ru-RU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422472-D196-48F2-9815-19F396D4460D}" type="slidenum">
              <a:rPr lang="ru-RU"/>
              <a:pPr/>
              <a:t>6</a:t>
            </a:fld>
            <a:endParaRPr lang="ru-RU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E07D85-A9A8-4C45-8D38-F743D35911EF}" type="slidenum">
              <a:rPr lang="ru-RU"/>
              <a:pPr/>
              <a:t>7</a:t>
            </a:fld>
            <a:endParaRPr lang="ru-RU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BE86B8-DE23-47AA-BAFC-02C33A3B6662}" type="slidenum">
              <a:rPr lang="ru-RU"/>
              <a:pPr/>
              <a:t>8</a:t>
            </a:fld>
            <a:endParaRPr lang="ru-RU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9E8FE3-9220-4791-95D3-AFF750677F72}" type="slidenum">
              <a:rPr lang="ru-RU"/>
              <a:pPr/>
              <a:t>9</a:t>
            </a:fld>
            <a:endParaRPr lang="ru-RU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9E8FE3-9220-4791-95D3-AFF750677F72}" type="slidenum">
              <a:rPr lang="ru-RU"/>
              <a:pPr/>
              <a:t>10</a:t>
            </a:fld>
            <a:endParaRPr lang="ru-RU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8128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B967B23-6DD0-4042-A847-6207DD19FC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919149F-5999-40AE-8B4D-7674127D5E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5362" cy="5846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5846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F6BF271-0017-41FC-B4EE-F59547E1FE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AC83F77-6C3F-4774-B7D2-56EF8E9B3B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9FC7D4F-DA79-4BE4-A5AB-711286D1E9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F9556E5-E020-4BD3-B9D8-08B0366E0B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2095500"/>
            <a:ext cx="4356100" cy="4379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11738" y="2095500"/>
            <a:ext cx="4356100" cy="4379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E7AC624-67AC-443E-AE59-AB53CAB8AD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DB136BA-F3DF-4254-BFA4-02E8D3EC7E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658F021-3426-4930-85BB-84E7CF162B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AFCE34-FCA7-4D55-86BA-422C8AC0BD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B5FBE4-9350-4340-A8F0-091D63DF47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8A0133D-10D9-4E5D-A42E-BE430F5415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BC8D79D-0F37-4168-99C7-0E26483CC4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362747-5B2B-4F96-84F3-A4EA4A2362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34225" y="647700"/>
            <a:ext cx="2233613" cy="58277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31800" y="647700"/>
            <a:ext cx="6550025" cy="58277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B12DBA9-52AE-4A3F-AD09-3DDBC5BA74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647700"/>
            <a:ext cx="7051675" cy="642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503238" y="6551613"/>
            <a:ext cx="2343150" cy="515937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3448050" y="6551613"/>
            <a:ext cx="3190875" cy="515937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7227888" y="6534150"/>
            <a:ext cx="2343150" cy="515938"/>
          </a:xfrm>
        </p:spPr>
        <p:txBody>
          <a:bodyPr/>
          <a:lstStyle>
            <a:lvl1pPr>
              <a:defRPr/>
            </a:lvl1pPr>
          </a:lstStyle>
          <a:p>
            <a:fld id="{C4B5B2D6-A30E-4FC0-AA26-CDC8EB78D2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355FC02-9CB8-4F31-9485-6ACCCFE79E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379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7700" cy="4379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789EFA-6F79-4F5B-AB19-3899E63FC2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37010D2-BD08-4473-BF62-2E11900C63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AB1BD22-C798-4E9A-9D94-E00D95AC7F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2C1D12-3A7D-472E-AA05-3C9AC51D18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6195D05-9FC0-41D1-84A1-9CFDAB561D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2A0C171-8204-4CA8-8378-2320C505E0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6212" cy="1257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6212" cy="43799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2412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3150" cy="515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0875" cy="515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3150" cy="515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E6283317-A294-4511-AA5C-6E534CFC714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2pPr>
      <a:lvl3pPr marL="1143000" indent="-228600" algn="ctr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3pPr>
      <a:lvl4pPr marL="1600200" indent="-228600" algn="ctr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4pPr>
      <a:lvl5pPr marL="2057400" indent="-228600" algn="ctr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fontAlgn="base" hangingPunct="0">
        <a:lnSpc>
          <a:spcPct val="9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0079038" cy="7559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647700"/>
            <a:ext cx="7051675" cy="642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2095500"/>
            <a:ext cx="8864600" cy="43799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198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551613"/>
            <a:ext cx="2343150" cy="515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551613"/>
            <a:ext cx="3190875" cy="515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534150"/>
            <a:ext cx="2343150" cy="515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F7FEDD6F-172C-4C8A-884D-0E9A74B8FC6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333333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333333"/>
          </a:solidFill>
          <a:latin typeface="Arial" charset="0"/>
          <a:ea typeface="Droid Sans Fallback" charset="0"/>
          <a:cs typeface="Droid Sans Fallback" charset="0"/>
        </a:defRPr>
      </a:lvl2pPr>
      <a:lvl3pPr marL="1143000" indent="-228600" algn="l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333333"/>
          </a:solidFill>
          <a:latin typeface="Arial" charset="0"/>
          <a:ea typeface="Droid Sans Fallback" charset="0"/>
          <a:cs typeface="Droid Sans Fallback" charset="0"/>
        </a:defRPr>
      </a:lvl3pPr>
      <a:lvl4pPr marL="1600200" indent="-228600" algn="l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333333"/>
          </a:solidFill>
          <a:latin typeface="Arial" charset="0"/>
          <a:ea typeface="Droid Sans Fallback" charset="0"/>
          <a:cs typeface="Droid Sans Fallback" charset="0"/>
        </a:defRPr>
      </a:lvl4pPr>
      <a:lvl5pPr marL="2057400" indent="-228600" algn="l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333333"/>
          </a:solidFill>
          <a:latin typeface="Arial" charset="0"/>
          <a:ea typeface="Droid Sans Fallback" charset="0"/>
          <a:cs typeface="Droid Sans Fallback" charset="0"/>
        </a:defRPr>
      </a:lvl5pPr>
      <a:lvl6pPr marL="2514600" indent="-228600" algn="l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333333"/>
          </a:solidFill>
          <a:latin typeface="Arial" charset="0"/>
          <a:ea typeface="Droid Sans Fallback" charset="0"/>
          <a:cs typeface="Droid Sans Fallback" charset="0"/>
        </a:defRPr>
      </a:lvl6pPr>
      <a:lvl7pPr marL="2971800" indent="-228600" algn="l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333333"/>
          </a:solidFill>
          <a:latin typeface="Arial" charset="0"/>
          <a:ea typeface="Droid Sans Fallback" charset="0"/>
          <a:cs typeface="Droid Sans Fallback" charset="0"/>
        </a:defRPr>
      </a:lvl7pPr>
      <a:lvl8pPr marL="3429000" indent="-228600" algn="l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333333"/>
          </a:solidFill>
          <a:latin typeface="Arial" charset="0"/>
          <a:ea typeface="Droid Sans Fallback" charset="0"/>
          <a:cs typeface="Droid Sans Fallback" charset="0"/>
        </a:defRPr>
      </a:lvl8pPr>
      <a:lvl9pPr marL="3886200" indent="-228600" algn="l" defTabSz="449263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333333"/>
          </a:solidFill>
          <a:latin typeface="Arial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fontAlgn="base" hangingPunct="0">
        <a:lnSpc>
          <a:spcPct val="94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j-ea"/>
          <a:cs typeface="+mj-cs"/>
        </a:defRPr>
      </a:lvl2pPr>
      <a:lvl3pPr marL="1143000" indent="-228600" algn="l" defTabSz="449263" rtl="0" fontAlgn="base" hangingPunct="0">
        <a:lnSpc>
          <a:spcPct val="9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j-ea"/>
          <a:cs typeface="+mj-cs"/>
        </a:defRPr>
      </a:lvl3pPr>
      <a:lvl4pPr marL="1600200" indent="-228600" algn="l" defTabSz="449263" rtl="0" fontAlgn="base" hangingPunct="0">
        <a:lnSpc>
          <a:spcPct val="9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j-ea"/>
          <a:cs typeface="+mj-cs"/>
        </a:defRPr>
      </a:lvl4pPr>
      <a:lvl5pPr marL="2057400" indent="-228600" algn="l" defTabSz="449263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j-ea"/>
          <a:cs typeface="+mj-cs"/>
        </a:defRPr>
      </a:lvl5pPr>
      <a:lvl6pPr marL="2514600" indent="-228600" algn="l" defTabSz="449263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j-ea"/>
          <a:cs typeface="+mj-cs"/>
        </a:defRPr>
      </a:lvl6pPr>
      <a:lvl7pPr marL="2971800" indent="-228600" algn="l" defTabSz="449263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j-ea"/>
          <a:cs typeface="+mj-cs"/>
        </a:defRPr>
      </a:lvl7pPr>
      <a:lvl8pPr marL="3429000" indent="-228600" algn="l" defTabSz="449263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j-ea"/>
          <a:cs typeface="+mj-cs"/>
        </a:defRPr>
      </a:lvl8pPr>
      <a:lvl9pPr marL="3886200" indent="-228600" algn="l" defTabSz="449263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j-ea"/>
          <a:cs typeface="+mj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Название и содержание курса.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2095500"/>
            <a:ext cx="8869362" cy="4384675"/>
          </a:xfrm>
          <a:prstGeom prst="rect">
            <a:avLst/>
          </a:prstGeom>
          <a:noFill/>
          <a:ln/>
        </p:spPr>
        <p:txBody>
          <a:bodyPr lIns="0" tIns="9720" rIns="0" bIns="0" anchor="ctr"/>
          <a:lstStyle/>
          <a:p>
            <a:pPr marL="0" indent="0" algn="ctr">
              <a:lnSpc>
                <a:spcPct val="97000"/>
              </a:lnSpc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US" dirty="0"/>
              <a:t>“</a:t>
            </a:r>
            <a:r>
              <a:rPr lang="en-US" dirty="0" err="1"/>
              <a:t>Введение</a:t>
            </a:r>
            <a:r>
              <a:rPr lang="en-US" dirty="0"/>
              <a:t> в </a:t>
            </a:r>
            <a:r>
              <a:rPr lang="en-US" dirty="0" err="1"/>
              <a:t>информационную</a:t>
            </a:r>
            <a:r>
              <a:rPr lang="en-US" dirty="0"/>
              <a:t>  </a:t>
            </a:r>
            <a:r>
              <a:rPr lang="en-US" dirty="0" err="1"/>
              <a:t>безопасность</a:t>
            </a:r>
            <a:r>
              <a:rPr lang="en-US" dirty="0"/>
              <a:t> </a:t>
            </a:r>
            <a:endParaRPr lang="en-US" dirty="0" smtClean="0"/>
          </a:p>
          <a:p>
            <a:pPr marL="0" indent="0" algn="ctr">
              <a:lnSpc>
                <a:spcPct val="97000"/>
              </a:lnSpc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US" dirty="0" err="1" smtClean="0"/>
              <a:t>компьютерных</a:t>
            </a:r>
            <a:r>
              <a:rPr lang="en-US" dirty="0" smtClean="0"/>
              <a:t> </a:t>
            </a:r>
            <a:r>
              <a:rPr lang="en-US" dirty="0" err="1"/>
              <a:t>систем</a:t>
            </a:r>
            <a:r>
              <a:rPr lang="en-US" dirty="0" smtClean="0"/>
              <a:t>”</a:t>
            </a:r>
            <a:endParaRPr lang="ru-RU" dirty="0">
              <a:latin typeface="Cabin" charset="0"/>
            </a:endParaRPr>
          </a:p>
          <a:p>
            <a:pPr marL="0" indent="0" algn="ctr">
              <a:lnSpc>
                <a:spcPct val="97000"/>
              </a:lnSpc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2000" dirty="0">
              <a:latin typeface="Cabin" charset="0"/>
            </a:endParaRPr>
          </a:p>
          <a:p>
            <a:pPr marL="0" indent="0" algn="ctr">
              <a:lnSpc>
                <a:spcPct val="97000"/>
              </a:lnSpc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dirty="0">
                <a:latin typeface="Cabin" charset="0"/>
              </a:rPr>
              <a:t>(основы информационной безопасности).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Термины и определения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95313" y="1443038"/>
            <a:ext cx="9070975" cy="5624512"/>
          </a:xfrm>
          <a:prstGeom prst="rect">
            <a:avLst/>
          </a:prstGeom>
          <a:noFill/>
          <a:ln/>
        </p:spPr>
        <p:txBody>
          <a:bodyPr lIns="0" tIns="16560" rIns="0" bIns="0" anchor="ctr"/>
          <a:lstStyle/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dirty="0" smtClean="0">
                <a:solidFill>
                  <a:srgbClr val="FF0000"/>
                </a:solidFill>
                <a:cs typeface="Arial" charset="0"/>
              </a:rPr>
              <a:t>          Безопасность</a:t>
            </a:r>
            <a:r>
              <a:rPr lang="ru-RU" dirty="0">
                <a:solidFill>
                  <a:srgbClr val="333333"/>
                </a:solidFill>
                <a:cs typeface="Arial" charset="0"/>
              </a:rPr>
              <a:t> - </a:t>
            </a:r>
            <a:r>
              <a:rPr lang="ru-RU" b="0" dirty="0">
                <a:solidFill>
                  <a:srgbClr val="333333"/>
                </a:solidFill>
                <a:cs typeface="Arial" charset="0"/>
              </a:rPr>
              <a:t>состояние </a:t>
            </a:r>
            <a:r>
              <a:rPr lang="ru-RU" b="0" dirty="0" smtClean="0">
                <a:solidFill>
                  <a:srgbClr val="333333"/>
                </a:solidFill>
                <a:cs typeface="Arial" charset="0"/>
              </a:rPr>
              <a:t>защищенности ?</a:t>
            </a:r>
            <a:endParaRPr lang="ru-RU" b="0" dirty="0">
              <a:solidFill>
                <a:srgbClr val="333333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Термины и определения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825998" y="1922449"/>
            <a:ext cx="4197348" cy="4502159"/>
          </a:xfrm>
          <a:prstGeom prst="rect">
            <a:avLst/>
          </a:prstGeom>
          <a:noFill/>
          <a:ln/>
        </p:spPr>
        <p:txBody>
          <a:bodyPr lIns="0" tIns="16560" rIns="0" bIns="0" anchor="ctr"/>
          <a:lstStyle/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dirty="0" smtClean="0"/>
              <a:t>Критерии </a:t>
            </a:r>
            <a:r>
              <a:rPr lang="ru-RU" dirty="0"/>
              <a:t>определения безопасности компьютерных </a:t>
            </a:r>
            <a:endParaRPr lang="ru-RU" dirty="0" smtClean="0"/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dirty="0" smtClean="0"/>
              <a:t>систем </a:t>
            </a:r>
            <a:endParaRPr lang="en-US" dirty="0" smtClean="0"/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en-US" dirty="0" smtClean="0"/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dirty="0" smtClean="0"/>
              <a:t>(</a:t>
            </a:r>
            <a:r>
              <a:rPr lang="en-US" i="1" dirty="0" smtClean="0"/>
              <a:t>T</a:t>
            </a:r>
            <a:r>
              <a:rPr lang="ru-RU" i="1" dirty="0" err="1" smtClean="0"/>
              <a:t>rusted</a:t>
            </a:r>
            <a:r>
              <a:rPr lang="ru-RU" i="1" dirty="0" smtClean="0"/>
              <a:t> </a:t>
            </a:r>
            <a:r>
              <a:rPr lang="ru-RU" i="1" dirty="0" err="1" smtClean="0"/>
              <a:t>Computer</a:t>
            </a:r>
            <a:r>
              <a:rPr lang="ru-RU" i="1" dirty="0" smtClean="0"/>
              <a:t> </a:t>
            </a:r>
            <a:r>
              <a:rPr lang="ru-RU" i="1" dirty="0" err="1" smtClean="0"/>
              <a:t>System</a:t>
            </a:r>
            <a:r>
              <a:rPr lang="ru-RU" i="1" dirty="0" smtClean="0"/>
              <a:t> </a:t>
            </a:r>
            <a:r>
              <a:rPr lang="ru-RU" i="1" dirty="0" err="1" smtClean="0"/>
              <a:t>Evaluation</a:t>
            </a:r>
            <a:r>
              <a:rPr lang="ru-RU" i="1" dirty="0" smtClean="0"/>
              <a:t> </a:t>
            </a:r>
            <a:r>
              <a:rPr lang="ru-RU" i="1" dirty="0" err="1" smtClean="0"/>
              <a:t>Criteria</a:t>
            </a:r>
            <a:r>
              <a:rPr lang="ru-RU" dirty="0" smtClean="0"/>
              <a:t>) </a:t>
            </a:r>
            <a:endParaRPr lang="ru-RU" b="0" dirty="0">
              <a:solidFill>
                <a:srgbClr val="333333"/>
              </a:solidFill>
              <a:cs typeface="Arial" charset="0"/>
            </a:endParaRPr>
          </a:p>
        </p:txBody>
      </p:sp>
      <p:pic>
        <p:nvPicPr>
          <p:cNvPr id="77826" name="Picture 2" descr="https://upload.wikimedia.org/wikipedia/commons/thumb/4/4f/Orange-book-small.PNG/220px-Orange-book-smal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594" y="1565259"/>
            <a:ext cx="3786214" cy="504255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Термины и определения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754032" y="2136763"/>
            <a:ext cx="8269314" cy="4286280"/>
          </a:xfrm>
          <a:prstGeom prst="rect">
            <a:avLst/>
          </a:prstGeom>
          <a:noFill/>
          <a:ln/>
        </p:spPr>
        <p:txBody>
          <a:bodyPr lIns="0" tIns="16560" rIns="0" bIns="0" anchor="ctr"/>
          <a:lstStyle/>
          <a:p>
            <a:pPr marL="0" indent="0" algn="ctr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dirty="0" smtClean="0">
                <a:solidFill>
                  <a:srgbClr val="FF0000"/>
                </a:solidFill>
                <a:cs typeface="Arial" charset="0"/>
              </a:rPr>
              <a:t>          Информационная безопасность</a:t>
            </a:r>
            <a:r>
              <a:rPr lang="ru-RU" dirty="0">
                <a:solidFill>
                  <a:srgbClr val="333333"/>
                </a:solidFill>
                <a:cs typeface="Arial" charset="0"/>
              </a:rPr>
              <a:t> </a:t>
            </a:r>
            <a:endParaRPr lang="ru-RU" dirty="0" smtClean="0">
              <a:solidFill>
                <a:srgbClr val="333333"/>
              </a:solidFill>
              <a:cs typeface="Arial" charset="0"/>
            </a:endParaRPr>
          </a:p>
          <a:p>
            <a:pPr marL="0" indent="0" algn="ctr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dirty="0" smtClean="0">
                <a:solidFill>
                  <a:srgbClr val="333333"/>
                </a:solidFill>
                <a:cs typeface="Arial" charset="0"/>
              </a:rPr>
              <a:t> </a:t>
            </a:r>
          </a:p>
          <a:p>
            <a:pPr marL="0" indent="0" algn="ctr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en-US" dirty="0" smtClean="0">
                <a:solidFill>
                  <a:srgbClr val="333333"/>
                </a:solidFill>
                <a:cs typeface="Arial" charset="0"/>
              </a:rPr>
              <a:t>Information security</a:t>
            </a:r>
            <a:endParaRPr lang="ru-RU" dirty="0" smtClean="0">
              <a:solidFill>
                <a:srgbClr val="333333"/>
              </a:solidFill>
              <a:cs typeface="Arial" charset="0"/>
            </a:endParaRPr>
          </a:p>
          <a:p>
            <a:pPr marL="0" indent="0" algn="ctr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en-US" dirty="0" smtClean="0">
              <a:solidFill>
                <a:srgbClr val="333333"/>
              </a:solidFill>
              <a:cs typeface="Arial" charset="0"/>
            </a:endParaRPr>
          </a:p>
          <a:p>
            <a:pPr marL="0" indent="0" algn="ctr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dirty="0" smtClean="0">
                <a:solidFill>
                  <a:srgbClr val="0070C0"/>
                </a:solidFill>
                <a:cs typeface="Arial" charset="0"/>
              </a:rPr>
              <a:t>Безопасность информации</a:t>
            </a:r>
            <a:endParaRPr lang="ru-RU" dirty="0">
              <a:solidFill>
                <a:srgbClr val="0070C0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Термины и определения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611156" y="1636697"/>
            <a:ext cx="8929750" cy="5429288"/>
          </a:xfrm>
          <a:prstGeom prst="rect">
            <a:avLst/>
          </a:prstGeom>
          <a:noFill/>
          <a:ln/>
        </p:spPr>
        <p:txBody>
          <a:bodyPr lIns="0" tIns="16560" rIns="0" bIns="0" anchor="ctr"/>
          <a:lstStyle/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 smtClean="0">
                <a:solidFill>
                  <a:schemeClr val="tx1"/>
                </a:solidFill>
              </a:rPr>
              <a:t>Информационная безопасность* — </a:t>
            </a:r>
            <a:r>
              <a:rPr lang="ru-RU" sz="2000" i="1" u="sng" dirty="0">
                <a:solidFill>
                  <a:srgbClr val="FF0000"/>
                </a:solidFill>
              </a:rPr>
              <a:t>состояние (качество)</a:t>
            </a:r>
            <a:r>
              <a:rPr lang="ru-RU" sz="2000" i="1" u="sng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определенного </a:t>
            </a:r>
            <a:r>
              <a:rPr lang="ru-RU" sz="2000" b="0" dirty="0" smtClean="0">
                <a:solidFill>
                  <a:schemeClr val="tx1"/>
                </a:solidFill>
              </a:rPr>
              <a:t>объекта (в качестве объекта может выступать информация, данные, ресурсы автоматизированной системы, автоматизированная система, информационная система предприятия, общества, государства и т. п.)</a:t>
            </a:r>
            <a:endParaRPr lang="ru-RU" sz="2000" b="0" baseline="30000" dirty="0">
              <a:solidFill>
                <a:schemeClr val="tx1"/>
              </a:solidFill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000" b="0" dirty="0" smtClean="0">
              <a:solidFill>
                <a:schemeClr val="tx1"/>
              </a:solidFill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/>
              <a:t>Информационная безопасность</a:t>
            </a:r>
            <a:r>
              <a:rPr lang="ru-RU" sz="2000" dirty="0" smtClean="0"/>
              <a:t> </a:t>
            </a:r>
            <a:r>
              <a:rPr lang="ru-RU" sz="2000" b="0" baseline="30000" dirty="0" smtClean="0"/>
              <a:t>**</a:t>
            </a:r>
            <a:r>
              <a:rPr lang="ru-RU" sz="2000" dirty="0" smtClean="0"/>
              <a:t>— </a:t>
            </a:r>
            <a:r>
              <a:rPr lang="ru-RU" sz="2000" dirty="0" smtClean="0">
                <a:solidFill>
                  <a:srgbClr val="FF0000"/>
                </a:solidFill>
              </a:rPr>
              <a:t>защита</a:t>
            </a:r>
            <a:r>
              <a:rPr lang="ru-RU" sz="2000" dirty="0" smtClean="0"/>
              <a:t> </a:t>
            </a:r>
            <a:r>
              <a:rPr lang="ru-RU" sz="2000" u="sng" dirty="0" smtClean="0">
                <a:solidFill>
                  <a:schemeClr val="tx1"/>
                </a:solidFill>
              </a:rPr>
              <a:t>конфиденциальности, целостности и доступности информации.</a:t>
            </a:r>
            <a:endParaRPr lang="ru-RU" sz="2000" b="0" u="sng" dirty="0" smtClean="0">
              <a:solidFill>
                <a:schemeClr val="tx1"/>
              </a:solidFill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000" b="0" dirty="0">
              <a:solidFill>
                <a:schemeClr val="tx1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/>
              <a:t>Информационная </a:t>
            </a:r>
            <a:r>
              <a:rPr lang="ru-RU" sz="2000" dirty="0" smtClean="0"/>
              <a:t>безопасность** — </a:t>
            </a:r>
            <a:r>
              <a:rPr lang="ru-RU" sz="2000" i="1" u="sng" dirty="0">
                <a:solidFill>
                  <a:srgbClr val="FF0000"/>
                </a:solidFill>
              </a:rPr>
              <a:t>деятельность</a:t>
            </a:r>
            <a:r>
              <a:rPr lang="ru-RU" sz="2000" dirty="0" smtClean="0"/>
              <a:t>, направленная на обеспечение защищенного состояния объекта </a:t>
            </a:r>
            <a:r>
              <a:rPr lang="ru-RU" sz="2000" b="0" dirty="0" smtClean="0"/>
              <a:t>(в этом значении чаще используется термин </a:t>
            </a:r>
            <a:r>
              <a:rPr lang="ru-RU" sz="2000" dirty="0" smtClean="0">
                <a:solidFill>
                  <a:srgbClr val="FF0000"/>
                </a:solidFill>
              </a:rPr>
              <a:t>«защита информации»</a:t>
            </a:r>
            <a:r>
              <a:rPr lang="ru-RU" sz="2000" b="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spcAft>
                <a:spcPct val="0"/>
              </a:spcAft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dirty="0" smtClean="0"/>
              <a:t>………</a:t>
            </a:r>
          </a:p>
          <a:p>
            <a:pPr marL="0" indent="0">
              <a:spcAft>
                <a:spcPct val="0"/>
              </a:spcAft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b="0" dirty="0" smtClean="0"/>
              <a:t>*Национальный стандарт РФ «Защита информации. Основные термины и определения» (ГОСТ Р 50922-2006).</a:t>
            </a:r>
            <a:r>
              <a:rPr lang="ru-RU" sz="2000" b="0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b="0" dirty="0" smtClean="0"/>
              <a:t>**Национальный стандарт РФ «Информационная технология. Практические правила управления информационной безопасностью» (ГОСТ Р ИСО/МЭК 17799—2005).;</a:t>
            </a:r>
            <a:endParaRPr lang="ru-RU" sz="2000" b="0" dirty="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Термины и определения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611156" y="1993887"/>
            <a:ext cx="8269314" cy="4286280"/>
          </a:xfrm>
          <a:prstGeom prst="rect">
            <a:avLst/>
          </a:prstGeom>
          <a:noFill/>
          <a:ln/>
        </p:spPr>
        <p:txBody>
          <a:bodyPr lIns="0" tIns="16560" rIns="0" bIns="0" anchor="ctr"/>
          <a:lstStyle/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>
                <a:solidFill>
                  <a:srgbClr val="FF0000"/>
                </a:solidFill>
              </a:rPr>
              <a:t>Безопасность информации (данных)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— </a:t>
            </a:r>
            <a:r>
              <a:rPr lang="ru-RU" sz="2000" b="0" dirty="0" smtClean="0"/>
              <a:t>состояние защищенности информации (данных), при котором обеспечены ее (их) </a:t>
            </a:r>
            <a:r>
              <a:rPr lang="ru-RU" sz="2000" b="0" dirty="0" smtClean="0">
                <a:solidFill>
                  <a:srgbClr val="FF0000"/>
                </a:solidFill>
              </a:rPr>
              <a:t>конфиденциальность, доступность и целостность</a:t>
            </a:r>
            <a:r>
              <a:rPr lang="ru-RU" sz="2000" b="0" dirty="0" smtClean="0"/>
              <a:t>.</a:t>
            </a: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000" dirty="0" smtClean="0"/>
          </a:p>
          <a:p>
            <a:pPr marL="457200" indent="-457200">
              <a:spcAft>
                <a:spcPct val="0"/>
              </a:spcAft>
              <a:buClrTx/>
              <a:buFont typeface="+mj-lt"/>
              <a:buAutoNum type="arabicPeriod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b="0" dirty="0" smtClean="0"/>
              <a:t>Конфиденциальность: обеспечение доступа к информации только авторизованным пользователям.</a:t>
            </a:r>
          </a:p>
          <a:p>
            <a:pPr marL="457200" indent="-457200">
              <a:spcAft>
                <a:spcPct val="0"/>
              </a:spcAft>
              <a:buClrTx/>
              <a:buFont typeface="+mj-lt"/>
              <a:buAutoNum type="arabicPeriod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b="0" dirty="0" smtClean="0"/>
              <a:t>Целостность: обеспечение достоверности и полноты информации и методов ее обработки.</a:t>
            </a:r>
          </a:p>
          <a:p>
            <a:pPr marL="457200" indent="-457200">
              <a:spcAft>
                <a:spcPct val="0"/>
              </a:spcAft>
              <a:buClrTx/>
              <a:buFont typeface="+mj-lt"/>
              <a:buAutoNum type="arabicPeriod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b="0" dirty="0" smtClean="0"/>
              <a:t>Доступность: обеспечение доступа к информации и связанным с ней активам авторизованных пользователей по мере необходимости.</a:t>
            </a: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000" dirty="0"/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 smtClean="0"/>
              <a:t>Национальный стандарт РФ </a:t>
            </a:r>
            <a:r>
              <a:rPr lang="ru-RU" sz="2000" dirty="0" smtClean="0">
                <a:solidFill>
                  <a:srgbClr val="FF0000"/>
                </a:solidFill>
              </a:rPr>
              <a:t>«Защита информации. Основные термины и определения» </a:t>
            </a:r>
            <a:r>
              <a:rPr lang="ru-RU" sz="2000" dirty="0" smtClean="0"/>
              <a:t>(ГОСТ Р 50922-2006).</a:t>
            </a:r>
            <a:r>
              <a:rPr lang="ru-RU" sz="2000" b="0" dirty="0" smtClean="0">
                <a:solidFill>
                  <a:schemeClr val="tx1"/>
                </a:solidFill>
              </a:rPr>
              <a:t>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Термины и определения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95313" y="1851011"/>
            <a:ext cx="9070975" cy="4929221"/>
          </a:xfrm>
          <a:prstGeom prst="rect">
            <a:avLst/>
          </a:prstGeom>
          <a:noFill/>
          <a:ln/>
        </p:spPr>
        <p:txBody>
          <a:bodyPr lIns="0" tIns="16560" rIns="0" bIns="0" anchor="ctr"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 smtClean="0">
                <a:solidFill>
                  <a:srgbClr val="FF0000"/>
                </a:solidFill>
              </a:rPr>
              <a:t>Конфиденциальность информации</a:t>
            </a:r>
            <a:r>
              <a:rPr lang="ru-RU" sz="2000" dirty="0" smtClean="0"/>
              <a:t> </a:t>
            </a:r>
            <a:r>
              <a:rPr lang="ru-RU" sz="2000" b="0" dirty="0"/>
              <a:t> </a:t>
            </a:r>
            <a:r>
              <a:rPr lang="ru-RU" sz="2000" b="0" dirty="0" smtClean="0"/>
              <a:t>- обязательное для выполнения лицом, получившим доступ к определенной информации, </a:t>
            </a:r>
            <a:r>
              <a:rPr lang="ru-RU" sz="2000" dirty="0" smtClean="0"/>
              <a:t>требование</a:t>
            </a:r>
            <a:r>
              <a:rPr lang="ru-RU" sz="2000" b="0" dirty="0" smtClean="0"/>
              <a:t> не передавать такую информацию третьим лицам без согласия её обладателя»... «информация — сведения (сообщения, данные) независимо от формы их представления»</a:t>
            </a:r>
            <a:endParaRPr lang="en-US" sz="2000" b="0" dirty="0" smtClean="0"/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 smtClean="0">
                <a:solidFill>
                  <a:srgbClr val="FF0000"/>
                </a:solidFill>
                <a:cs typeface="Arial" charset="0"/>
              </a:rPr>
              <a:t>Целостность информации</a:t>
            </a:r>
            <a:r>
              <a:rPr lang="ru-RU" sz="2000" b="0" dirty="0" smtClean="0">
                <a:solidFill>
                  <a:srgbClr val="333333"/>
                </a:solidFill>
                <a:cs typeface="Arial" charset="0"/>
              </a:rPr>
              <a:t> - </a:t>
            </a:r>
            <a:r>
              <a:rPr lang="ru-RU" sz="2000" dirty="0" smtClean="0">
                <a:solidFill>
                  <a:srgbClr val="333333"/>
                </a:solidFill>
                <a:cs typeface="Arial" charset="0"/>
              </a:rPr>
              <a:t>состояние защищенности </a:t>
            </a:r>
            <a:r>
              <a:rPr lang="ru-RU" sz="2000" b="0" dirty="0" smtClean="0">
                <a:solidFill>
                  <a:srgbClr val="333333"/>
                </a:solidFill>
                <a:cs typeface="Arial" charset="0"/>
              </a:rPr>
              <a:t>информации, характеризуемое способностью АС обеспечивать сохранность и неизменность конфиденциальной информации при попытках несанкционированных или случайных воздействий на нее в процессе обработки или хранения</a:t>
            </a:r>
          </a:p>
          <a:p>
            <a:pPr marL="0" indent="0">
              <a:lnSpc>
                <a:spcPct val="90000"/>
              </a:lnSpc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 smtClean="0">
                <a:solidFill>
                  <a:srgbClr val="FF0000"/>
                </a:solidFill>
                <a:cs typeface="Arial" charset="0"/>
              </a:rPr>
              <a:t>Доступность </a:t>
            </a:r>
            <a:r>
              <a:rPr lang="ru-RU" sz="2000" dirty="0">
                <a:solidFill>
                  <a:srgbClr val="FF0000"/>
                </a:solidFill>
                <a:cs typeface="Arial" charset="0"/>
              </a:rPr>
              <a:t>информации</a:t>
            </a:r>
            <a:r>
              <a:rPr lang="ru-RU" sz="2000" b="0" dirty="0">
                <a:solidFill>
                  <a:srgbClr val="FF0000"/>
                </a:solidFill>
                <a:cs typeface="Arial" charset="0"/>
              </a:rPr>
              <a:t> </a:t>
            </a:r>
            <a:r>
              <a:rPr lang="ru-RU" sz="2000" b="0" dirty="0">
                <a:solidFill>
                  <a:srgbClr val="333333"/>
                </a:solidFill>
                <a:cs typeface="Arial" charset="0"/>
              </a:rPr>
              <a:t>- </a:t>
            </a:r>
            <a:r>
              <a:rPr lang="ru-RU" sz="2000" dirty="0">
                <a:solidFill>
                  <a:srgbClr val="333333"/>
                </a:solidFill>
                <a:cs typeface="Arial" charset="0"/>
              </a:rPr>
              <a:t>состояние информации</a:t>
            </a:r>
            <a:r>
              <a:rPr lang="ru-RU" sz="2000" b="0" dirty="0">
                <a:solidFill>
                  <a:srgbClr val="333333"/>
                </a:solidFill>
                <a:cs typeface="Arial" charset="0"/>
              </a:rPr>
              <a:t>, характеризуемое способностью АС обеспечивать беспрепятственный </a:t>
            </a:r>
            <a:r>
              <a:rPr lang="ru-RU" sz="2000" dirty="0">
                <a:solidFill>
                  <a:srgbClr val="333333"/>
                </a:solidFill>
                <a:cs typeface="Arial" charset="0"/>
              </a:rPr>
              <a:t>доступ</a:t>
            </a:r>
            <a:r>
              <a:rPr lang="ru-RU" sz="2000" b="0" dirty="0">
                <a:solidFill>
                  <a:srgbClr val="333333"/>
                </a:solidFill>
                <a:cs typeface="Arial" charset="0"/>
              </a:rPr>
              <a:t> к информации субъектов, имеющих на это полномочия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 smtClean="0">
                <a:solidFill>
                  <a:schemeClr val="tx1"/>
                </a:solidFill>
                <a:cs typeface="Arial" charset="0"/>
              </a:rPr>
              <a:t>Доступ </a:t>
            </a:r>
            <a:r>
              <a:rPr lang="ru-RU" sz="2000" dirty="0">
                <a:solidFill>
                  <a:schemeClr val="tx1"/>
                </a:solidFill>
                <a:cs typeface="Arial" charset="0"/>
              </a:rPr>
              <a:t>к информации (доступ)</a:t>
            </a:r>
            <a:r>
              <a:rPr lang="ru-RU" sz="2000" dirty="0">
                <a:solidFill>
                  <a:srgbClr val="333333"/>
                </a:solidFill>
                <a:cs typeface="Arial" charset="0"/>
              </a:rPr>
              <a:t> </a:t>
            </a:r>
            <a:r>
              <a:rPr lang="ru-RU" sz="2000" b="0" dirty="0">
                <a:solidFill>
                  <a:srgbClr val="333333"/>
                </a:solidFill>
                <a:cs typeface="Arial" charset="0"/>
              </a:rPr>
              <a:t>- ознакомление с информацией, её обработка, в частности копирование, модификация или уничтожение информации.</a:t>
            </a:r>
          </a:p>
          <a:p>
            <a:pPr marL="0" indent="0">
              <a:lnSpc>
                <a:spcPct val="90000"/>
              </a:lnSpc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000" b="0" dirty="0">
              <a:solidFill>
                <a:srgbClr val="333333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8037536" cy="647700"/>
          </a:xfrm>
          <a:ln/>
        </p:spPr>
        <p:txBody>
          <a:bodyPr tIns="2412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dirty="0"/>
              <a:t>Термины и определения</a:t>
            </a:r>
            <a:r>
              <a:rPr lang="ru-RU" dirty="0"/>
              <a:t> </a:t>
            </a:r>
            <a:r>
              <a:rPr lang="ru-RU" dirty="0" smtClean="0"/>
              <a:t>- уточнение</a:t>
            </a:r>
            <a:endParaRPr lang="ru-RU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611156" y="1439863"/>
            <a:ext cx="8893207" cy="5616575"/>
          </a:xfrm>
          <a:prstGeom prst="rect">
            <a:avLst/>
          </a:prstGeom>
          <a:noFill/>
          <a:ln/>
        </p:spPr>
        <p:txBody>
          <a:bodyPr lIns="0" tIns="87840" rIns="0" bIns="0" anchor="ctr"/>
          <a:lstStyle/>
          <a:p>
            <a:pPr marL="0" indent="0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/>
              <a:t>Свойства </a:t>
            </a:r>
            <a:r>
              <a:rPr lang="ru-RU" sz="2000" dirty="0" smtClean="0"/>
              <a:t>или состояние защищаемой информации или системы:</a:t>
            </a:r>
            <a:endParaRPr lang="ru-RU" sz="2000" dirty="0"/>
          </a:p>
          <a:p>
            <a:pPr marL="0" indent="0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>
                <a:solidFill>
                  <a:srgbClr val="FF0000"/>
                </a:solidFill>
              </a:rPr>
              <a:t>конфиденциальность информации </a:t>
            </a:r>
            <a:r>
              <a:rPr lang="ru-RU" sz="2000" dirty="0"/>
              <a:t>- </a:t>
            </a:r>
            <a:r>
              <a:rPr lang="ru-RU" sz="2000" b="0" dirty="0"/>
              <a:t>субъективно определяемое свойство информации, требующее введения ограничений на круг субъектов, имеющих доступ к данной информации, и обеспечиваемую способностью системы сохранять указанную информацию в тайне от субъектов, не имеющих полномочий на доступ к ней </a:t>
            </a:r>
          </a:p>
          <a:p>
            <a:pPr marL="0" indent="0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>
                <a:solidFill>
                  <a:srgbClr val="FF0000"/>
                </a:solidFill>
              </a:rPr>
              <a:t>целостность информации </a:t>
            </a:r>
            <a:r>
              <a:rPr lang="ru-RU" sz="2000" dirty="0"/>
              <a:t>- </a:t>
            </a:r>
            <a:r>
              <a:rPr lang="ru-RU" sz="2000" b="0" dirty="0"/>
              <a:t>свойство информации, заключающееся в ее существовании в неискаженном виде (неизменном по отношению к некоторому фиксированному ее состоянию) </a:t>
            </a:r>
          </a:p>
          <a:p>
            <a:pPr marL="0" indent="0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>
                <a:solidFill>
                  <a:srgbClr val="FF0000"/>
                </a:solidFill>
              </a:rPr>
              <a:t>доступность информации  </a:t>
            </a:r>
            <a:r>
              <a:rPr lang="ru-RU" sz="2000" dirty="0"/>
              <a:t>- </a:t>
            </a:r>
            <a:r>
              <a:rPr lang="ru-RU" sz="2000" b="0" dirty="0"/>
              <a:t>свойство системы (среды, средств и технологий ее обработки), в которой циркулирует информация, обеспечивать своевременный беспрепятственный доступ субъектов к интересующей их информации и требуемая готовность соответствующих подсистем к обслуживанию поступающих запросов </a:t>
            </a:r>
          </a:p>
          <a:p>
            <a:pPr marL="0" indent="0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Термины и определения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95313" y="1993900"/>
            <a:ext cx="9070975" cy="4741863"/>
          </a:xfrm>
          <a:prstGeom prst="rect">
            <a:avLst/>
          </a:prstGeom>
          <a:noFill/>
          <a:ln/>
        </p:spPr>
        <p:txBody>
          <a:bodyPr lIns="0" tIns="18000" rIns="0" bIns="0" anchor="ctr"/>
          <a:lstStyle/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400" dirty="0">
                <a:solidFill>
                  <a:srgbClr val="FF0000"/>
                </a:solidFill>
                <a:cs typeface="Arial" charset="0"/>
              </a:rPr>
              <a:t>Защита информации</a:t>
            </a:r>
            <a:r>
              <a:rPr lang="ru-RU" sz="2400" dirty="0">
                <a:solidFill>
                  <a:srgbClr val="333333"/>
                </a:solidFill>
                <a:cs typeface="Arial" charset="0"/>
              </a:rPr>
              <a:t> -</a:t>
            </a:r>
            <a:r>
              <a:rPr lang="ru-RU" sz="2400" b="0" dirty="0">
                <a:solidFill>
                  <a:srgbClr val="333333"/>
                </a:solidFill>
                <a:cs typeface="Arial" charset="0"/>
              </a:rPr>
              <a:t> деятельность, направленная на предотвращение утечки защищаемой информации, несанкционированных и непреднамеренных воздействий на защищаемую информацию</a:t>
            </a: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200" dirty="0">
              <a:solidFill>
                <a:srgbClr val="333333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400" dirty="0">
                <a:solidFill>
                  <a:srgbClr val="FF0000"/>
                </a:solidFill>
                <a:cs typeface="Arial" charset="0"/>
              </a:rPr>
              <a:t>Защищаемая информация</a:t>
            </a:r>
            <a:r>
              <a:rPr lang="ru-RU" sz="2400" dirty="0">
                <a:solidFill>
                  <a:srgbClr val="333333"/>
                </a:solidFill>
                <a:cs typeface="Arial" charset="0"/>
              </a:rPr>
              <a:t> - </a:t>
            </a:r>
            <a:r>
              <a:rPr lang="ru-RU" sz="2400" b="0" dirty="0" err="1">
                <a:solidFill>
                  <a:srgbClr val="333333"/>
                </a:solidFill>
                <a:cs typeface="Arial" charset="0"/>
              </a:rPr>
              <a:t>информация</a:t>
            </a:r>
            <a:r>
              <a:rPr lang="ru-RU" sz="2400" b="0" dirty="0">
                <a:solidFill>
                  <a:srgbClr val="333333"/>
                </a:solidFill>
                <a:cs typeface="Arial" charset="0"/>
              </a:rPr>
              <a:t>, являющаяся предметом собственности и подлежащая защите в соответствии с требованиями правовых документов или требованиями, устанавливаемыми собственником </a:t>
            </a:r>
            <a:r>
              <a:rPr lang="ru-RU" sz="2400" b="0" dirty="0" smtClean="0">
                <a:solidFill>
                  <a:srgbClr val="333333"/>
                </a:solidFill>
                <a:cs typeface="Arial" charset="0"/>
              </a:rPr>
              <a:t>информации.</a:t>
            </a:r>
            <a:endParaRPr lang="ru-RU" sz="2400" b="0" dirty="0">
              <a:solidFill>
                <a:srgbClr val="333333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200" dirty="0">
              <a:solidFill>
                <a:srgbClr val="333333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400" b="0" dirty="0">
                <a:solidFill>
                  <a:srgbClr val="FF0000"/>
                </a:solidFill>
                <a:cs typeface="Arial" charset="0"/>
              </a:rPr>
              <a:t>Собственником информации могут быть: государство, юридическое лицо, группа физических лиц, отельное физическое лицо</a:t>
            </a:r>
            <a:r>
              <a:rPr lang="ru-RU" sz="2400" b="0" dirty="0">
                <a:solidFill>
                  <a:srgbClr val="333333"/>
                </a:solidFill>
                <a:cs typeface="Arial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Термины и определения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95313" y="1709738"/>
            <a:ext cx="9070975" cy="5311775"/>
          </a:xfrm>
          <a:prstGeom prst="rect">
            <a:avLst/>
          </a:prstGeom>
          <a:noFill/>
          <a:ln/>
        </p:spPr>
        <p:txBody>
          <a:bodyPr lIns="0" tIns="16560" rIns="0" bIns="0" anchor="ctr"/>
          <a:lstStyle/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200" dirty="0">
                <a:solidFill>
                  <a:srgbClr val="FF0000"/>
                </a:solidFill>
                <a:cs typeface="Arial" charset="0"/>
              </a:rPr>
              <a:t>Защита информации </a:t>
            </a:r>
            <a:r>
              <a:rPr lang="ru-RU" sz="2200" dirty="0">
                <a:solidFill>
                  <a:srgbClr val="333333"/>
                </a:solidFill>
                <a:cs typeface="Arial" charset="0"/>
              </a:rPr>
              <a:t>от утечки - </a:t>
            </a:r>
            <a:r>
              <a:rPr lang="ru-RU" sz="2200" b="0" dirty="0">
                <a:solidFill>
                  <a:srgbClr val="333333"/>
                </a:solidFill>
                <a:cs typeface="Arial" charset="0"/>
              </a:rPr>
              <a:t>деятельность, направленная на предотвращение неконтролируемого распространения защищаемой информации в результате ее разглашения, несанкционированного доступа к информации и получения защищаемой информации разведками.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200" dirty="0" smtClean="0">
                <a:solidFill>
                  <a:srgbClr val="FF0000"/>
                </a:solidFill>
                <a:cs typeface="Arial" charset="0"/>
              </a:rPr>
              <a:t>Защита </a:t>
            </a:r>
            <a:r>
              <a:rPr lang="ru-RU" sz="2200" dirty="0">
                <a:solidFill>
                  <a:srgbClr val="FF0000"/>
                </a:solidFill>
                <a:cs typeface="Arial" charset="0"/>
              </a:rPr>
              <a:t>информации </a:t>
            </a:r>
            <a:r>
              <a:rPr lang="ru-RU" sz="2200" dirty="0">
                <a:solidFill>
                  <a:srgbClr val="333333"/>
                </a:solidFill>
                <a:cs typeface="Arial" charset="0"/>
              </a:rPr>
              <a:t>от разглашения - </a:t>
            </a:r>
            <a:r>
              <a:rPr lang="ru-RU" sz="2200" b="0" dirty="0">
                <a:solidFill>
                  <a:srgbClr val="333333"/>
                </a:solidFill>
                <a:cs typeface="Arial" charset="0"/>
              </a:rPr>
              <a:t>деятельность, направленная на предотвращение несанкционированного доведения защищаемой информации до потребителей, не имеющих права доступа к этой информации</a:t>
            </a:r>
            <a:endParaRPr lang="ru-RU" sz="2200" b="0" i="1" dirty="0">
              <a:solidFill>
                <a:srgbClr val="333333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200" dirty="0" smtClean="0">
                <a:solidFill>
                  <a:srgbClr val="FF0000"/>
                </a:solidFill>
                <a:cs typeface="Arial" charset="0"/>
              </a:rPr>
              <a:t>Защита </a:t>
            </a:r>
            <a:r>
              <a:rPr lang="ru-RU" sz="2200" dirty="0">
                <a:solidFill>
                  <a:srgbClr val="FF0000"/>
                </a:solidFill>
                <a:cs typeface="Arial" charset="0"/>
              </a:rPr>
              <a:t>информации </a:t>
            </a:r>
            <a:r>
              <a:rPr lang="ru-RU" sz="2200" i="1" dirty="0">
                <a:solidFill>
                  <a:srgbClr val="333333"/>
                </a:solidFill>
                <a:cs typeface="Arial" charset="0"/>
              </a:rPr>
              <a:t>от несанкционированного доступа (НСД) </a:t>
            </a:r>
            <a:r>
              <a:rPr lang="ru-RU" sz="2200" dirty="0">
                <a:solidFill>
                  <a:srgbClr val="333333"/>
                </a:solidFill>
                <a:cs typeface="Arial" charset="0"/>
              </a:rPr>
              <a:t>-</a:t>
            </a:r>
            <a:r>
              <a:rPr lang="ru-RU" sz="2200" b="0" dirty="0">
                <a:solidFill>
                  <a:srgbClr val="333333"/>
                </a:solidFill>
                <a:cs typeface="Arial" charset="0"/>
              </a:rPr>
              <a:t> деятельность, направленная на предотвращение получения защищаемой информации заинтересованным субъектом с нарушением установленных правовыми документами или собственником, владельцем информации прав или правил доступа к защищаемой информации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412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dirty="0"/>
              <a:t>Термины и </a:t>
            </a:r>
            <a:r>
              <a:rPr lang="ru-RU" sz="3200" dirty="0" smtClean="0"/>
              <a:t>определения</a:t>
            </a:r>
            <a:endParaRPr lang="ru-RU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511300"/>
            <a:ext cx="8928100" cy="5688013"/>
          </a:xfrm>
          <a:prstGeom prst="rect">
            <a:avLst/>
          </a:prstGeom>
          <a:noFill/>
          <a:ln/>
        </p:spPr>
        <p:txBody>
          <a:bodyPr lIns="0" tIns="7560" rIns="0" bIns="0" anchor="ctr"/>
          <a:lstStyle/>
          <a:p>
            <a:pPr marL="0" indent="0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dirty="0" smtClean="0">
                <a:solidFill>
                  <a:srgbClr val="FF0000"/>
                </a:solidFill>
              </a:rPr>
              <a:t>Несанкционированный </a:t>
            </a:r>
            <a:r>
              <a:rPr lang="ru-RU" sz="2000" dirty="0">
                <a:solidFill>
                  <a:srgbClr val="FF0000"/>
                </a:solidFill>
              </a:rPr>
              <a:t>доступ к информации (НСД) </a:t>
            </a:r>
            <a:r>
              <a:rPr lang="ru-RU" sz="2000" b="0" dirty="0"/>
              <a:t>- доступ к информации, нарушающий правила разграничения доступа  </a:t>
            </a:r>
            <a:r>
              <a:rPr lang="ru-RU" sz="2000" b="0" dirty="0" smtClean="0"/>
              <a:t>                      </a:t>
            </a:r>
            <a:r>
              <a:rPr lang="ru-RU" sz="2000" i="1" dirty="0" smtClean="0"/>
              <a:t>с </a:t>
            </a:r>
            <a:r>
              <a:rPr lang="ru-RU" sz="2000" i="1" dirty="0"/>
              <a:t>использованием штатных средств</a:t>
            </a:r>
            <a:r>
              <a:rPr lang="ru-RU" sz="2000" b="0" dirty="0"/>
              <a:t>, предоставляемых средствами вычислительной техники или автоматизированными системами. </a:t>
            </a:r>
            <a:endParaRPr lang="ru-RU" sz="2000" b="0" dirty="0" smtClean="0"/>
          </a:p>
          <a:p>
            <a:pPr marL="0" indent="0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b="0" i="1" dirty="0" smtClean="0"/>
              <a:t>Под </a:t>
            </a:r>
            <a:r>
              <a:rPr lang="ru-RU" sz="2000" b="0" i="1" dirty="0"/>
              <a:t>штатными средствами понимается совокупность программного, микропрограммного и технического обеспечения средств вычислительной техники или автоматизированных систем. </a:t>
            </a:r>
            <a:endParaRPr lang="ru-RU" sz="2000" b="0" i="1" dirty="0" smtClean="0"/>
          </a:p>
          <a:p>
            <a:pPr marL="0" indent="0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b="0" dirty="0" smtClean="0"/>
              <a:t>В </a:t>
            </a:r>
            <a:r>
              <a:rPr lang="ru-RU" sz="2000" b="0" dirty="0"/>
              <a:t>подходе </a:t>
            </a:r>
            <a:r>
              <a:rPr lang="ru-RU" sz="2000" b="0" dirty="0" err="1"/>
              <a:t>Гостехкомиссии</a:t>
            </a:r>
            <a:r>
              <a:rPr lang="ru-RU" sz="2000" b="0" dirty="0"/>
              <a:t> НСД является ключевым понятием и трактуется  как  доступ к защищаемой информации с нарушением установленных прав или правил доступа, приводящий к получению субъектом возможности ознакомления с информацией и/или воздействия на нее </a:t>
            </a:r>
            <a:r>
              <a:rPr lang="ru-RU" sz="2200" b="0" dirty="0"/>
              <a:t> </a:t>
            </a:r>
          </a:p>
          <a:p>
            <a:pPr marL="0" indent="0">
              <a:lnSpc>
                <a:spcPct val="97000"/>
              </a:lnSpc>
              <a:spcAft>
                <a:spcPts val="963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1800" dirty="0">
              <a:latin typeface="Cabin" charset="0"/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Название и содержание курса.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54032" y="1539698"/>
          <a:ext cx="8572560" cy="5134131"/>
        </p:xfrm>
        <a:graphic>
          <a:graphicData uri="http://schemas.openxmlformats.org/drawingml/2006/table">
            <a:tbl>
              <a:tblPr/>
              <a:tblGrid>
                <a:gridCol w="3058807"/>
                <a:gridCol w="884487"/>
                <a:gridCol w="1031035"/>
                <a:gridCol w="3598231"/>
              </a:tblGrid>
              <a:tr h="1093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модуля</a:t>
                      </a: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Лекции</a:t>
                      </a: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Times New Roman"/>
                        </a:rPr>
                        <a:t>Самостоятельная работа</a:t>
                      </a: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Краткое</a:t>
                      </a:r>
                      <a:r>
                        <a:rPr lang="en-US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Задачи и методы обеспечения информационной безопасности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Основные понятия, цели и задачи и обеспечения информационной безопасности.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36000"/>
                      </a:srgbClr>
                    </a:solidFill>
                  </a:tcPr>
                </a:tc>
              </a:tr>
              <a:tr h="893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Теоретические основы информационной безопасности операционных систем и баз данных.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Модели и методы “теории безопасных систем”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Информационная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безопасность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вычислительных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сетей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D7FF">
                        <a:alpha val="5176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D7FF">
                        <a:alpha val="5176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D7FF">
                        <a:alpha val="5176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Особенности сетевой безопасности, Вида атак и методы противодействия.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D7FF">
                        <a:alpha val="51765"/>
                      </a:srgbClr>
                    </a:solidFill>
                  </a:tcPr>
                </a:tc>
              </a:tr>
              <a:tr h="1001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Проблемные вопросы обеспечения информационной безопасности автоматизированных систем и вычислительных сетей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Новые виды угроз, угрозы требующие новых средств и методов противодействия. 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Методическое и организационное обеспечение информационной безопасности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5D7FF">
                        <a:alpha val="6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5D7FF">
                        <a:alpha val="6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5D7FF">
                        <a:alpha val="6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эффективности и управление безопасностью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508" marR="48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5D7FF">
                        <a:alpha val="69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412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dirty="0"/>
              <a:t>Термины и </a:t>
            </a:r>
            <a:r>
              <a:rPr lang="ru-RU" sz="3200" dirty="0" smtClean="0"/>
              <a:t>определения</a:t>
            </a:r>
            <a:endParaRPr lang="ru-RU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511300"/>
            <a:ext cx="8928100" cy="5688013"/>
          </a:xfrm>
          <a:prstGeom prst="rect">
            <a:avLst/>
          </a:prstGeom>
          <a:noFill/>
          <a:ln/>
        </p:spPr>
        <p:txBody>
          <a:bodyPr lIns="0" tIns="7560" rIns="0" bIns="0" anchor="ctr"/>
          <a:lstStyle/>
          <a:p>
            <a:pPr marL="0" indent="0" algn="ctr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3600" dirty="0" smtClean="0">
                <a:solidFill>
                  <a:schemeClr val="tx1"/>
                </a:solidFill>
              </a:rPr>
              <a:t>Троянский конь?</a:t>
            </a:r>
          </a:p>
          <a:p>
            <a:pPr marL="0" indent="0" algn="ctr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3600" dirty="0" smtClean="0">
                <a:solidFill>
                  <a:schemeClr val="tx1"/>
                </a:solidFill>
              </a:rPr>
              <a:t>Вирус?</a:t>
            </a:r>
          </a:p>
          <a:p>
            <a:pPr marL="0" indent="0" algn="ctr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3600" dirty="0" smtClean="0">
                <a:solidFill>
                  <a:schemeClr val="tx1"/>
                </a:solidFill>
              </a:rPr>
              <a:t>Сетевые атаки?</a:t>
            </a:r>
          </a:p>
          <a:p>
            <a:pPr marL="0" indent="0" algn="ctr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3600" dirty="0">
              <a:solidFill>
                <a:schemeClr val="tx1"/>
              </a:solidFill>
            </a:endParaRPr>
          </a:p>
          <a:p>
            <a:pPr marL="0" indent="0" algn="ctr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3600" dirty="0" smtClean="0">
              <a:solidFill>
                <a:schemeClr val="tx1"/>
              </a:solidFill>
            </a:endParaRPr>
          </a:p>
          <a:p>
            <a:pPr marL="0" indent="0" algn="ctr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3600" dirty="0" smtClean="0">
                <a:solidFill>
                  <a:schemeClr val="tx1"/>
                </a:solidFill>
              </a:rPr>
              <a:t>Это НСД?</a:t>
            </a:r>
            <a:endParaRPr lang="ru-RU" sz="3600" dirty="0">
              <a:solidFill>
                <a:schemeClr val="tx1"/>
              </a:solidFill>
            </a:endParaRPr>
          </a:p>
          <a:p>
            <a:pPr marL="0" indent="0">
              <a:lnSpc>
                <a:spcPct val="97000"/>
              </a:lnSpc>
              <a:spcAft>
                <a:spcPts val="963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1800" dirty="0">
              <a:latin typeface="Cabin" charset="0"/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412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dirty="0"/>
              <a:t>Термины и определения</a:t>
            </a:r>
            <a:r>
              <a:rPr lang="ru-RU" dirty="0"/>
              <a:t> 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39718" y="1993887"/>
            <a:ext cx="8928100" cy="5286412"/>
          </a:xfrm>
          <a:prstGeom prst="rect">
            <a:avLst/>
          </a:prstGeom>
          <a:noFill/>
          <a:ln/>
        </p:spPr>
        <p:txBody>
          <a:bodyPr lIns="0" tIns="7560" rIns="0" bIns="0" anchor="ctr"/>
          <a:lstStyle/>
          <a:p>
            <a:pPr marL="0" indent="0" hangingPunct="1"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2000" b="0" dirty="0" smtClean="0"/>
          </a:p>
          <a:p>
            <a:pPr marL="0" indent="0" hangingPunct="1">
              <a:spcAft>
                <a:spcPts val="600"/>
              </a:spcAft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b="0" dirty="0" smtClean="0"/>
              <a:t>Любая </a:t>
            </a:r>
            <a:r>
              <a:rPr lang="ru-RU" sz="2000" dirty="0" smtClean="0"/>
              <a:t>задача защиты информации </a:t>
            </a:r>
            <a:r>
              <a:rPr lang="ru-RU" sz="2000" b="0" dirty="0" smtClean="0"/>
              <a:t>характеризуется, по крайней мере, четырьмя характеристиками, такими как </a:t>
            </a:r>
            <a:r>
              <a:rPr lang="ru-RU" sz="2000" dirty="0" smtClean="0"/>
              <a:t>цель защиты</a:t>
            </a:r>
            <a:r>
              <a:rPr lang="ru-RU" sz="2000" b="0" dirty="0" smtClean="0"/>
              <a:t>, </a:t>
            </a:r>
            <a:r>
              <a:rPr lang="ru-RU" sz="2000" dirty="0" smtClean="0"/>
              <a:t>объект защиты</a:t>
            </a:r>
            <a:r>
              <a:rPr lang="ru-RU" sz="2000" b="0" dirty="0" smtClean="0"/>
              <a:t>, </a:t>
            </a:r>
            <a:r>
              <a:rPr lang="ru-RU" sz="2000" dirty="0" smtClean="0"/>
              <a:t>время защиты</a:t>
            </a:r>
            <a:r>
              <a:rPr lang="ru-RU" sz="2000" b="0" dirty="0" smtClean="0"/>
              <a:t>, требуемая или максимально возможная </a:t>
            </a:r>
            <a:r>
              <a:rPr lang="ru-RU" sz="2000" dirty="0" smtClean="0"/>
              <a:t>эффективность защиты.</a:t>
            </a:r>
          </a:p>
          <a:p>
            <a:pPr marL="0" indent="0" hangingPunct="1">
              <a:spcAft>
                <a:spcPts val="600"/>
              </a:spcAft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dirty="0" smtClean="0"/>
              <a:t>Цель защиты - </a:t>
            </a:r>
            <a:r>
              <a:rPr lang="ru-RU" sz="2000" b="0" dirty="0" smtClean="0"/>
              <a:t>это желаемый результат защиты, т.е. защиты от угроз и устранение </a:t>
            </a:r>
            <a:r>
              <a:rPr lang="ru-RU" sz="2000" b="0" dirty="0" err="1" smtClean="0"/>
              <a:t>уязвимосьтей</a:t>
            </a:r>
            <a:r>
              <a:rPr lang="ru-RU" sz="2000" b="0" dirty="0" smtClean="0"/>
              <a:t>. </a:t>
            </a:r>
          </a:p>
          <a:p>
            <a:pPr marL="0" indent="0" hangingPunct="1">
              <a:spcAft>
                <a:spcPts val="60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dirty="0" smtClean="0">
                <a:solidFill>
                  <a:srgbClr val="FF0000"/>
                </a:solidFill>
              </a:rPr>
              <a:t>Угроза </a:t>
            </a:r>
            <a:r>
              <a:rPr lang="ru-RU" sz="2000" dirty="0">
                <a:solidFill>
                  <a:srgbClr val="FF0000"/>
                </a:solidFill>
              </a:rPr>
              <a:t>безопасности КС </a:t>
            </a:r>
            <a:r>
              <a:rPr lang="ru-RU" sz="2000" b="0" dirty="0">
                <a:solidFill>
                  <a:srgbClr val="FF0000"/>
                </a:solidFill>
              </a:rPr>
              <a:t> </a:t>
            </a:r>
            <a:r>
              <a:rPr lang="ru-RU" sz="2000" b="0" dirty="0"/>
              <a:t>- потенциально возможное действие, событие, процесс или явление, которое посредством воздействия на информацию или другие компоненты КС может прямо или косвенно привести к нанесению ущерба интересам субъектов информационных </a:t>
            </a:r>
            <a:r>
              <a:rPr lang="ru-RU" sz="2000" b="0" dirty="0" smtClean="0"/>
              <a:t>отношений.</a:t>
            </a:r>
          </a:p>
          <a:p>
            <a:pPr marL="0" indent="0" hangingPunct="1">
              <a:spcAft>
                <a:spcPts val="600"/>
              </a:spcAft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1200" dirty="0" smtClean="0"/>
              <a:t>Угроза безопасности информации – </a:t>
            </a:r>
            <a:r>
              <a:rPr lang="ru-RU" sz="1200" b="0" dirty="0" smtClean="0"/>
              <a:t>совокупность условий и факторов, создающих потенциальную или реально существующую опасность, связанную с утечкой информации и (или) несанкционированными и (или) непреднамеренными воздействиями на нее.</a:t>
            </a:r>
          </a:p>
          <a:p>
            <a:pPr marL="0" indent="0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dirty="0" smtClean="0">
                <a:solidFill>
                  <a:srgbClr val="FF0000"/>
                </a:solidFill>
              </a:rPr>
              <a:t>Уязвимость информационной системы </a:t>
            </a:r>
            <a:r>
              <a:rPr lang="ru-RU" sz="2000" dirty="0" smtClean="0"/>
              <a:t>– </a:t>
            </a:r>
            <a:r>
              <a:rPr lang="ru-RU" sz="2000" b="0" dirty="0" smtClean="0"/>
              <a:t>недостаток или слабое место в системном или прикладном программном (программно-аппаратном) обеспечении автоматизированной информационной системы, которые могут быть использованы для реализации угрозы безопасности информации.</a:t>
            </a:r>
          </a:p>
          <a:p>
            <a:pPr marL="0" indent="0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2000" b="0" dirty="0"/>
          </a:p>
          <a:p>
            <a:pPr marL="0" indent="0">
              <a:lnSpc>
                <a:spcPct val="97000"/>
              </a:lnSpc>
              <a:spcAft>
                <a:spcPts val="963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1800" dirty="0">
              <a:latin typeface="Cabin" charset="0"/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412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dirty="0"/>
              <a:t>Термины и определения</a:t>
            </a:r>
            <a:r>
              <a:rPr lang="ru-RU" dirty="0"/>
              <a:t> </a:t>
            </a:r>
          </a:p>
        </p:txBody>
      </p:sp>
      <p:pic>
        <p:nvPicPr>
          <p:cNvPr id="81922" name="Picture 2" descr="http://ok-t.ru/life-prog/baza1/1559882965208.files/image0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84" y="1565259"/>
            <a:ext cx="6682728" cy="5214974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Термины и определения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7700" y="1663700"/>
            <a:ext cx="8869363" cy="5248275"/>
          </a:xfrm>
          <a:ln/>
        </p:spPr>
        <p:txBody>
          <a:bodyPr tIns="15120"/>
          <a:lstStyle/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dirty="0">
                <a:solidFill>
                  <a:srgbClr val="333333"/>
                </a:solidFill>
                <a:cs typeface="Arial" charset="0"/>
              </a:rPr>
              <a:t>Организация защиты информации - </a:t>
            </a:r>
            <a:r>
              <a:rPr lang="ru-RU" sz="2000" b="0" dirty="0">
                <a:solidFill>
                  <a:srgbClr val="333333"/>
                </a:solidFill>
                <a:cs typeface="Arial" charset="0"/>
              </a:rPr>
              <a:t>содержание и порядок действий, направленных на обеспечение защиты информации.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dirty="0">
                <a:solidFill>
                  <a:srgbClr val="333333"/>
                </a:solidFill>
                <a:cs typeface="Arial" charset="0"/>
              </a:rPr>
              <a:t>Система защиты информации - </a:t>
            </a:r>
            <a:r>
              <a:rPr lang="ru-RU" sz="2000" b="0" dirty="0">
                <a:solidFill>
                  <a:srgbClr val="333333"/>
                </a:solidFill>
                <a:cs typeface="Arial" charset="0"/>
              </a:rPr>
              <a:t>совокупность органов и (или) исполнителей, используемой ими техники защиты информации, а также объектов защиты, организованная и функционирующая по правилам, установленным соответствующими правовыми, организационно - распорядительными и нормативными документами в области защиты информации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dirty="0">
                <a:solidFill>
                  <a:srgbClr val="333333"/>
                </a:solidFill>
                <a:cs typeface="Arial" charset="0"/>
              </a:rPr>
              <a:t>Средство защиты информации - </a:t>
            </a:r>
            <a:r>
              <a:rPr lang="ru-RU" sz="2000" b="0" dirty="0">
                <a:solidFill>
                  <a:srgbClr val="333333"/>
                </a:solidFill>
                <a:cs typeface="Arial" charset="0"/>
              </a:rPr>
              <a:t>техническое, программное средство, вещество и (или) материал, предназначенные или используемые для защиты информации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000" dirty="0">
                <a:solidFill>
                  <a:srgbClr val="333333"/>
                </a:solidFill>
                <a:cs typeface="Arial" charset="0"/>
              </a:rPr>
              <a:t>Средство контроля эффективности защиты информации -</a:t>
            </a:r>
            <a:r>
              <a:rPr lang="ru-RU" sz="2000" b="0" dirty="0">
                <a:solidFill>
                  <a:srgbClr val="333333"/>
                </a:solidFill>
                <a:cs typeface="Arial" charset="0"/>
              </a:rPr>
              <a:t> техническое, программное средство, вещество и (или) материал, предназначенные или используемые для контроля эффективности защиты информации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Ключевые понятия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5470" y="1779573"/>
            <a:ext cx="7789862" cy="4384675"/>
          </a:xfrm>
          <a:ln/>
        </p:spPr>
        <p:txBody>
          <a:bodyPr/>
          <a:lstStyle/>
          <a:p>
            <a:pPr marL="431800" indent="-320675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 dirty="0"/>
              <a:t> </a:t>
            </a:r>
          </a:p>
          <a:p>
            <a:pPr marL="431800" indent="-320675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 dirty="0"/>
              <a:t> </a:t>
            </a:r>
          </a:p>
          <a:p>
            <a:pPr marL="0" indent="111125">
              <a:buClrTx/>
              <a:buSzTx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 dirty="0"/>
              <a:t>«Граф объект — угроза»</a:t>
            </a:r>
          </a:p>
          <a:p>
            <a:pPr marL="0" indent="111125" algn="ctr">
              <a:buClrTx/>
              <a:buSzTx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ru-RU" dirty="0"/>
          </a:p>
          <a:p>
            <a:pPr marL="0" indent="111125" algn="ctr">
              <a:buClrTx/>
              <a:buSzTx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ru-RU" dirty="0"/>
          </a:p>
          <a:p>
            <a:pPr marL="0" indent="111125" algn="ctr">
              <a:buClrTx/>
              <a:buSzTx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ru-RU" dirty="0"/>
          </a:p>
          <a:p>
            <a:pPr marL="0" indent="111125" algn="ctr">
              <a:buClrTx/>
              <a:buSzTx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 dirty="0"/>
              <a:t>Модель с полным перекрытие </a:t>
            </a:r>
            <a:r>
              <a:rPr lang="ru-RU" dirty="0" err="1"/>
              <a:t>Клементса</a:t>
            </a:r>
            <a:endParaRPr lang="ru-RU" dirty="0"/>
          </a:p>
          <a:p>
            <a:pPr marL="0" indent="111125" algn="ctr">
              <a:buClrTx/>
              <a:buSzTx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 dirty="0"/>
              <a:t>(</a:t>
            </a:r>
            <a:r>
              <a:rPr lang="ru-RU" i="1" dirty="0" err="1"/>
              <a:t>t</a:t>
            </a:r>
            <a:r>
              <a:rPr lang="ru-RU" sz="1400" i="1" dirty="0" err="1"/>
              <a:t>i</a:t>
            </a:r>
            <a:r>
              <a:rPr lang="ru-RU" i="1" dirty="0" err="1"/>
              <a:t>,m</a:t>
            </a:r>
            <a:r>
              <a:rPr lang="ru-RU" sz="1400" i="1" dirty="0" err="1"/>
              <a:t>j</a:t>
            </a:r>
            <a:r>
              <a:rPr lang="ru-RU" i="1" dirty="0" err="1"/>
              <a:t>,o</a:t>
            </a:r>
            <a:r>
              <a:rPr lang="ru-RU" sz="1400" i="1" dirty="0" err="1"/>
              <a:t>k</a:t>
            </a:r>
            <a:r>
              <a:rPr lang="ru-RU" dirty="0"/>
              <a:t>)</a:t>
            </a:r>
          </a:p>
          <a:p>
            <a:pPr marL="431800" indent="-320675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ru-RU" dirty="0"/>
          </a:p>
          <a:p>
            <a:pPr marL="431800" indent="-320675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ru-RU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43550" y="1871663"/>
            <a:ext cx="3816350" cy="2324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/>
              <a:t>Ключевые </a:t>
            </a:r>
            <a:r>
              <a:rPr lang="ru-RU" dirty="0" smtClean="0"/>
              <a:t>понятия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IBM 1972)</a:t>
            </a:r>
            <a:endParaRPr lang="ru-RU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51125" y="2808288"/>
            <a:ext cx="5341938" cy="3384550"/>
          </a:xfrm>
          <a:ln/>
        </p:spPr>
        <p:txBody>
          <a:bodyPr/>
          <a:lstStyle/>
          <a:p>
            <a:pPr marL="428625" indent="-323850"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ru-RU" dirty="0" smtClean="0"/>
              <a:t>Опознавание</a:t>
            </a:r>
            <a:endParaRPr lang="ru-RU" dirty="0"/>
          </a:p>
          <a:p>
            <a:pPr marL="428625" indent="-323850"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ru-RU" dirty="0"/>
              <a:t>Управление доступом</a:t>
            </a:r>
          </a:p>
          <a:p>
            <a:pPr marL="428625" indent="-323850"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ru-RU" dirty="0"/>
              <a:t>Регистрация</a:t>
            </a:r>
          </a:p>
          <a:p>
            <a:pPr marL="431800" indent="-320675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ru-RU" dirty="0"/>
          </a:p>
          <a:p>
            <a:pPr marL="431800" indent="-320675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/>
              <a:t>Ключевые </a:t>
            </a:r>
            <a:r>
              <a:rPr lang="ru-RU" dirty="0" smtClean="0"/>
              <a:t>понятия (</a:t>
            </a:r>
            <a:r>
              <a:rPr lang="en-US" dirty="0" smtClean="0"/>
              <a:t>IBM 1972)</a:t>
            </a:r>
            <a:endParaRPr lang="ru-RU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52750" y="2959100"/>
            <a:ext cx="4967288" cy="2081213"/>
          </a:xfrm>
          <a:ln/>
        </p:spPr>
        <p:txBody>
          <a:bodyPr/>
          <a:lstStyle/>
          <a:p>
            <a:pPr marL="428625" indent="-323850"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ru-RU"/>
              <a:t>Контроль неизменности</a:t>
            </a:r>
          </a:p>
          <a:p>
            <a:pPr marL="428625" indent="-323850"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ru-RU"/>
              <a:t>Изоляция</a:t>
            </a:r>
          </a:p>
          <a:p>
            <a:pPr marL="428625" indent="-323850">
              <a:buSzPct val="45000"/>
              <a:buFont typeface="Wingdings" charset="2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ru-RU"/>
          </a:p>
          <a:p>
            <a:pPr marL="431800" indent="-320675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ru-RU"/>
          </a:p>
          <a:p>
            <a:pPr marL="431800" indent="-320675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Методы реализации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6663" y="1871663"/>
            <a:ext cx="8869362" cy="4384675"/>
          </a:xfrm>
          <a:ln/>
        </p:spPr>
        <p:txBody>
          <a:bodyPr/>
          <a:lstStyle/>
          <a:p>
            <a:pPr marL="431800" indent="-320675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/>
              <a:t>Средства защиты </a:t>
            </a:r>
          </a:p>
          <a:p>
            <a:pPr marL="428625" indent="-323850"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/>
              <a:t>Физические</a:t>
            </a:r>
          </a:p>
          <a:p>
            <a:pPr marL="428625" indent="-323850"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/>
              <a:t>Технические</a:t>
            </a:r>
          </a:p>
          <a:p>
            <a:pPr marL="428625" indent="-323850"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/>
              <a:t>Аппаратные</a:t>
            </a:r>
          </a:p>
          <a:p>
            <a:pPr marL="428625" indent="-323850"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/>
              <a:t>Программные</a:t>
            </a:r>
          </a:p>
          <a:p>
            <a:pPr marL="428625" indent="-323850"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/>
              <a:t>Организационные (режимные)</a:t>
            </a:r>
          </a:p>
          <a:p>
            <a:pPr marL="428625" indent="-323850"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/>
              <a:t>Правовые</a:t>
            </a:r>
          </a:p>
          <a:p>
            <a:pPr marL="428625" indent="-323850"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/>
              <a:t>Криптографические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Безопасность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 smtClean="0"/>
          </a:p>
          <a:p>
            <a:pPr algn="ctr"/>
            <a:r>
              <a:rPr lang="ru-RU" dirty="0" smtClean="0"/>
              <a:t>Политика безопасности + </a:t>
            </a:r>
          </a:p>
          <a:p>
            <a:pPr algn="ctr"/>
            <a:r>
              <a:rPr lang="ru-RU" dirty="0" smtClean="0"/>
              <a:t>Традиционные средства защиты + </a:t>
            </a:r>
          </a:p>
          <a:p>
            <a:pPr algn="ctr">
              <a:lnSpc>
                <a:spcPct val="100000"/>
              </a:lnSpc>
            </a:pPr>
            <a:r>
              <a:rPr lang="ru-RU" dirty="0" smtClean="0"/>
              <a:t>Анализ риска + </a:t>
            </a:r>
          </a:p>
          <a:p>
            <a:pPr algn="ctr">
              <a:lnSpc>
                <a:spcPct val="100000"/>
              </a:lnSpc>
            </a:pPr>
            <a:r>
              <a:rPr lang="ru-RU" dirty="0" smtClean="0"/>
              <a:t>Реализация контрмер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" y="-14288"/>
            <a:ext cx="9545638" cy="7573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Лекция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Основные понятия, термины и определения,</a:t>
            </a:r>
          </a:p>
          <a:p>
            <a:pPr algn="ctr"/>
            <a:r>
              <a:rPr lang="ru-RU" smtClean="0"/>
              <a:t>угрозы информационной  безопасности.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/>
              <a:t>Термины и определения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384675"/>
          </a:xfrm>
          <a:ln/>
        </p:spPr>
        <p:txBody>
          <a:bodyPr tIns="18000"/>
          <a:lstStyle/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400">
                <a:solidFill>
                  <a:srgbClr val="333333"/>
                </a:solidFill>
                <a:cs typeface="Arial" charset="0"/>
              </a:rPr>
              <a:t>ФЗ — федеральный закон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400">
                <a:solidFill>
                  <a:srgbClr val="333333"/>
                </a:solidFill>
                <a:cs typeface="Arial" charset="0"/>
              </a:rPr>
              <a:t>ГОСТ — государственный стандарт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400">
                <a:solidFill>
                  <a:srgbClr val="333333"/>
                </a:solidFill>
                <a:cs typeface="Arial" charset="0"/>
              </a:rPr>
              <a:t>ТУ — технические условия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400">
                <a:solidFill>
                  <a:srgbClr val="333333"/>
                </a:solidFill>
                <a:cs typeface="Arial" charset="0"/>
              </a:rPr>
              <a:t>РД - Руководящий документ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400">
                <a:solidFill>
                  <a:srgbClr val="333333"/>
                </a:solidFill>
                <a:cs typeface="Arial" charset="0"/>
              </a:rPr>
              <a:t>АС - автоматизированная система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400">
                <a:solidFill>
                  <a:srgbClr val="333333"/>
                </a:solidFill>
                <a:cs typeface="Arial" charset="0"/>
              </a:rPr>
              <a:t>ТСОИ - Технические средства обработки информации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400">
                <a:solidFill>
                  <a:srgbClr val="333333"/>
                </a:solidFill>
                <a:cs typeface="Arial" charset="0"/>
              </a:rPr>
              <a:t>ТС - Технические средства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400">
                <a:solidFill>
                  <a:srgbClr val="333333"/>
                </a:solidFill>
                <a:cs typeface="Arial" charset="0"/>
              </a:rPr>
              <a:t>ИСПДн - Информационная система обработки персональных данных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400">
              <a:solidFill>
                <a:srgbClr val="333333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Термины и определения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57" y="1671638"/>
            <a:ext cx="8870982" cy="5180033"/>
          </a:xfrm>
          <a:ln/>
        </p:spPr>
        <p:txBody>
          <a:bodyPr tIns="12240"/>
          <a:lstStyle/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1600" dirty="0">
                <a:solidFill>
                  <a:srgbClr val="FF0000"/>
                </a:solidFill>
                <a:cs typeface="Arial" charset="0"/>
              </a:rPr>
              <a:t>Информация </a:t>
            </a:r>
            <a:r>
              <a:rPr lang="ru-RU" sz="1600" dirty="0">
                <a:solidFill>
                  <a:srgbClr val="333333"/>
                </a:solidFill>
                <a:cs typeface="Arial" charset="0"/>
              </a:rPr>
              <a:t>- сведения (сообщения, данные) независимо от формы их представления (ФЗ 2006 г. № 149-ФЗ «Об информации, информационных технологиях и о защите информации»)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1600" dirty="0">
                <a:solidFill>
                  <a:srgbClr val="FF0000"/>
                </a:solidFill>
                <a:cs typeface="Arial" charset="0"/>
              </a:rPr>
              <a:t>Информационные технологии</a:t>
            </a:r>
            <a:r>
              <a:rPr lang="ru-RU" sz="1600" dirty="0">
                <a:solidFill>
                  <a:srgbClr val="333333"/>
                </a:solidFill>
                <a:cs typeface="Arial" charset="0"/>
              </a:rPr>
              <a:t> - процессы, методы поиска, сбора, хранения, обработки, предоставления, распространения информации и способы осуществления таких процессов и методов. (ФЗ 2006 г. № 149-ФЗ «Об информации, информационных технологиях и о защите информации»)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1600" dirty="0">
                <a:solidFill>
                  <a:srgbClr val="FF0000"/>
                </a:solidFill>
                <a:cs typeface="Arial" charset="0"/>
              </a:rPr>
              <a:t>Информационная система</a:t>
            </a:r>
            <a:r>
              <a:rPr lang="ru-RU" sz="1600" dirty="0">
                <a:solidFill>
                  <a:srgbClr val="333333"/>
                </a:solidFill>
                <a:cs typeface="Arial" charset="0"/>
              </a:rPr>
              <a:t> - совокупность содержащейся в базах данных информации и обеспечивающих ее обработку информационных технологий и технических средств. (ФЗ 2006 г. № 149-ФЗ «Об информации, информационных технологиях и о защите информации»)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1600" dirty="0">
                <a:solidFill>
                  <a:srgbClr val="FF0000"/>
                </a:solidFill>
                <a:cs typeface="Arial" charset="0"/>
              </a:rPr>
              <a:t>Информационно-телекоммуникационная сеть</a:t>
            </a:r>
            <a:r>
              <a:rPr lang="ru-RU" sz="1600" dirty="0">
                <a:solidFill>
                  <a:srgbClr val="333333"/>
                </a:solidFill>
                <a:cs typeface="Arial" charset="0"/>
              </a:rPr>
              <a:t> - технологическая система, предназначенная для передачи по линиям связи информации, доступ к которой осуществляется с использованием средств вычислительной техники (ФЗ 2006 г. № 149-ФЗ «Об информации, информационных технологиях и о защите информации»)</a:t>
            </a:r>
          </a:p>
          <a:p>
            <a:pPr marL="0" indent="0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1600" dirty="0">
                <a:solidFill>
                  <a:srgbClr val="FF0000"/>
                </a:solidFill>
                <a:cs typeface="Arial" charset="0"/>
              </a:rPr>
              <a:t>Конфиденциальность информации</a:t>
            </a:r>
            <a:r>
              <a:rPr lang="ru-RU" sz="1600" dirty="0">
                <a:solidFill>
                  <a:srgbClr val="333333"/>
                </a:solidFill>
                <a:cs typeface="Arial" charset="0"/>
              </a:rPr>
              <a:t> - обязательное для выполнения лицом, получившим доступ к определенной информации, требование не передавать такую информацию третьим лицам без согласия ее обладателя (ФЗ 2006 г. № 149-ФЗ «Об информации, информационных технологиях и о защите информации»)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Термины и определения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585913"/>
            <a:ext cx="9070975" cy="4743450"/>
          </a:xfrm>
          <a:prstGeom prst="rect">
            <a:avLst/>
          </a:prstGeom>
          <a:noFill/>
          <a:ln/>
        </p:spPr>
        <p:txBody>
          <a:bodyPr lIns="0" tIns="18000" rIns="0" bIns="0" anchor="ctr"/>
          <a:lstStyle/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400" dirty="0" smtClean="0">
              <a:solidFill>
                <a:srgbClr val="FF0000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400" dirty="0">
              <a:solidFill>
                <a:srgbClr val="FF0000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400" dirty="0" smtClean="0">
              <a:solidFill>
                <a:srgbClr val="FF0000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1800" dirty="0" smtClean="0">
                <a:solidFill>
                  <a:srgbClr val="FF0000"/>
                </a:solidFill>
                <a:cs typeface="Arial" charset="0"/>
              </a:rPr>
              <a:t>Информатизация </a:t>
            </a:r>
            <a:r>
              <a:rPr lang="ru-RU" sz="1800" dirty="0" smtClean="0">
                <a:solidFill>
                  <a:srgbClr val="333333"/>
                </a:solidFill>
                <a:cs typeface="Arial" charset="0"/>
              </a:rPr>
              <a:t>- </a:t>
            </a:r>
            <a:r>
              <a:rPr lang="ru-RU" sz="1800" b="0" dirty="0" smtClean="0">
                <a:solidFill>
                  <a:srgbClr val="333333"/>
                </a:solidFill>
                <a:cs typeface="Arial" charset="0"/>
              </a:rPr>
              <a:t>организационный социально-экономический и научно-технический процесс создания оптимальных условий для удовлетворения информационных потребностей и реализации прав граждан, органов государственной власти, органов местного самоуправления, организаций, общественных объединений на основе формирования и использования информационных ресурсов</a:t>
            </a: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1800" dirty="0">
              <a:solidFill>
                <a:srgbClr val="FF0000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1800" dirty="0" smtClean="0">
                <a:solidFill>
                  <a:srgbClr val="FF0000"/>
                </a:solidFill>
                <a:cs typeface="Arial" charset="0"/>
              </a:rPr>
              <a:t>Документированная </a:t>
            </a:r>
            <a:r>
              <a:rPr lang="ru-RU" sz="1800" dirty="0">
                <a:solidFill>
                  <a:srgbClr val="FF0000"/>
                </a:solidFill>
                <a:cs typeface="Arial" charset="0"/>
              </a:rPr>
              <a:t>информация (документ)</a:t>
            </a:r>
            <a:r>
              <a:rPr lang="ru-RU" sz="1800" dirty="0">
                <a:solidFill>
                  <a:srgbClr val="333333"/>
                </a:solidFill>
                <a:cs typeface="Arial" charset="0"/>
              </a:rPr>
              <a:t> - </a:t>
            </a:r>
            <a:r>
              <a:rPr lang="ru-RU" sz="1800" b="0" dirty="0">
                <a:solidFill>
                  <a:srgbClr val="333333"/>
                </a:solidFill>
                <a:cs typeface="Arial" charset="0"/>
              </a:rPr>
              <a:t>зафиксированная на материальном носителе информация с реквизитами, позволяющими ее идентифицировать. (Носители информации - материальные объекты, в том числе физические поля, в которых сведения находят свое отображение в виде символов, образов, сигналов, технических решений и процессов)</a:t>
            </a: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1800" dirty="0">
                <a:solidFill>
                  <a:srgbClr val="FF0000"/>
                </a:solidFill>
                <a:cs typeface="Arial" charset="0"/>
              </a:rPr>
              <a:t>Информационные ресурсы</a:t>
            </a:r>
            <a:r>
              <a:rPr lang="ru-RU" sz="4000" dirty="0">
                <a:solidFill>
                  <a:srgbClr val="333333"/>
                </a:solidFill>
                <a:cs typeface="Arial" charset="0"/>
              </a:rPr>
              <a:t> </a:t>
            </a:r>
            <a:r>
              <a:rPr lang="ru-RU" sz="1800" dirty="0">
                <a:solidFill>
                  <a:srgbClr val="333333"/>
                </a:solidFill>
                <a:cs typeface="Arial" charset="0"/>
              </a:rPr>
              <a:t>- </a:t>
            </a:r>
            <a:r>
              <a:rPr lang="ru-RU" sz="1800" b="0" dirty="0">
                <a:solidFill>
                  <a:srgbClr val="333333"/>
                </a:solidFill>
                <a:cs typeface="Arial" charset="0"/>
              </a:rPr>
              <a:t>отдельные документы и отдельные массивы документов, документы и массивы документов в информационных системах (библиотеках, архивах, фондах, банках данных, других информационных системах, в том числе предприятий)</a:t>
            </a:r>
            <a:endParaRPr lang="ru-RU" sz="2400" b="0" dirty="0">
              <a:solidFill>
                <a:srgbClr val="333333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400" dirty="0">
              <a:solidFill>
                <a:srgbClr val="333333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Термины и определения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6397634" y="2208201"/>
            <a:ext cx="2808288" cy="4384675"/>
          </a:xfrm>
          <a:prstGeom prst="rect">
            <a:avLst/>
          </a:prstGeom>
          <a:noFill/>
          <a:ln/>
        </p:spPr>
        <p:txBody>
          <a:bodyPr lIns="0" tIns="16560" rIns="0" bIns="0" anchor="ctr"/>
          <a:lstStyle/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200" dirty="0">
                <a:solidFill>
                  <a:srgbClr val="FF0000"/>
                </a:solidFill>
                <a:cs typeface="Arial" charset="0"/>
              </a:rPr>
              <a:t>Конфиденциальная информация - документированная информация, доступ к которой ограничен в соответствии с законодательством Российской Федерации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39784" y="1422383"/>
            <a:ext cx="4572032" cy="5719824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647700"/>
            <a:ext cx="7056438" cy="647700"/>
          </a:xfrm>
          <a:ln/>
        </p:spPr>
        <p:txBody>
          <a:bodyPr tIns="2736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Термины и определения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95313" y="1443038"/>
            <a:ext cx="9070975" cy="5624512"/>
          </a:xfrm>
          <a:prstGeom prst="rect">
            <a:avLst/>
          </a:prstGeom>
          <a:noFill/>
          <a:ln/>
        </p:spPr>
        <p:txBody>
          <a:bodyPr lIns="0" tIns="16560" rIns="0" bIns="0" anchor="ctr"/>
          <a:lstStyle/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>
                <a:solidFill>
                  <a:srgbClr val="FF0000"/>
                </a:solidFill>
                <a:cs typeface="Arial" charset="0"/>
              </a:rPr>
              <a:t>Безопасность</a:t>
            </a:r>
            <a:r>
              <a:rPr lang="ru-RU" sz="2000" dirty="0">
                <a:solidFill>
                  <a:srgbClr val="333333"/>
                </a:solidFill>
                <a:cs typeface="Arial" charset="0"/>
              </a:rPr>
              <a:t> - </a:t>
            </a:r>
            <a:r>
              <a:rPr lang="ru-RU" sz="2000" b="0" dirty="0">
                <a:solidFill>
                  <a:srgbClr val="333333"/>
                </a:solidFill>
                <a:cs typeface="Arial" charset="0"/>
              </a:rPr>
              <a:t>состояние защищенности жизненно важных интересов личности, общества и государства от внутренних и внешних угроз. (Закон РФ «О безопасности»)</a:t>
            </a: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000" dirty="0">
              <a:solidFill>
                <a:srgbClr val="333333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>
                <a:solidFill>
                  <a:srgbClr val="FF0000"/>
                </a:solidFill>
                <a:cs typeface="Arial" charset="0"/>
              </a:rPr>
              <a:t>Информационная безопасность Российской Федерации</a:t>
            </a:r>
            <a:r>
              <a:rPr lang="ru-RU" sz="2000" dirty="0">
                <a:solidFill>
                  <a:srgbClr val="333333"/>
                </a:solidFill>
                <a:cs typeface="Arial" charset="0"/>
              </a:rPr>
              <a:t> - </a:t>
            </a:r>
            <a:r>
              <a:rPr lang="ru-RU" sz="2000" b="0" dirty="0">
                <a:solidFill>
                  <a:srgbClr val="333333"/>
                </a:solidFill>
                <a:cs typeface="Arial" charset="0"/>
              </a:rPr>
              <a:t>это состояние защищенности ее национальных интересов в информационной сфере, определяющихся совокупностью сбалансированных интересов личности, общества и государства (Доктрина информационной безопасности РФ)</a:t>
            </a: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ru-RU" sz="2000" dirty="0">
              <a:solidFill>
                <a:srgbClr val="333333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ru-RU" sz="2000" dirty="0">
                <a:solidFill>
                  <a:srgbClr val="FF0000"/>
                </a:solidFill>
                <a:cs typeface="Arial" charset="0"/>
              </a:rPr>
              <a:t>Безопасность информации </a:t>
            </a:r>
            <a:r>
              <a:rPr lang="ru-RU" sz="2000" dirty="0">
                <a:solidFill>
                  <a:srgbClr val="333333"/>
                </a:solidFill>
                <a:cs typeface="Arial" charset="0"/>
              </a:rPr>
              <a:t>- </a:t>
            </a:r>
            <a:r>
              <a:rPr lang="ru-RU" sz="2000" b="0" dirty="0">
                <a:solidFill>
                  <a:srgbClr val="333333"/>
                </a:solidFill>
                <a:cs typeface="Arial" charset="0"/>
              </a:rPr>
              <a:t>состояние информационных ресурсов и информационных систем, при котором с требуемой вероятностью обеспечивается </a:t>
            </a:r>
            <a:r>
              <a:rPr lang="ru-RU" sz="2000" b="0" dirty="0">
                <a:solidFill>
                  <a:srgbClr val="FF0000"/>
                </a:solidFill>
                <a:cs typeface="Arial" charset="0"/>
              </a:rPr>
              <a:t>защита информации от утечки, хищения, утраты, несанкционированного уничтожения, искажения, модификации, копирования и блокирования </a:t>
            </a:r>
            <a:r>
              <a:rPr lang="ru-RU" sz="2000" b="0" dirty="0">
                <a:solidFill>
                  <a:srgbClr val="333333"/>
                </a:solidFill>
                <a:cs typeface="Arial" charset="0"/>
              </a:rPr>
              <a:t>(Руководящий документ "Автоматизированные системы. Защита от несанкционированного доступа к информации. Термины и определения" </a:t>
            </a:r>
            <a:r>
              <a:rPr lang="ru-RU" sz="2000" b="0" dirty="0" err="1">
                <a:solidFill>
                  <a:srgbClr val="333333"/>
                </a:solidFill>
                <a:cs typeface="Arial" charset="0"/>
              </a:rPr>
              <a:t>Гостехкомиссия</a:t>
            </a:r>
            <a:r>
              <a:rPr lang="ru-RU" sz="2000" b="0" dirty="0">
                <a:solidFill>
                  <a:srgbClr val="333333"/>
                </a:solidFill>
                <a:cs typeface="Arial" charset="0"/>
              </a:rPr>
              <a:t> России 1998г.)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Droid Sans Fallback"/>
        <a:cs typeface="Droid Sans Fallback"/>
      </a:majorFont>
      <a:minorFont>
        <a:latin typeface="Arial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16724</TotalTime>
  <Words>788</Words>
  <Application>Microsoft Office PowerPoint</Application>
  <PresentationFormat>Произвольный</PresentationFormat>
  <Paragraphs>197</Paragraphs>
  <Slides>28</Slides>
  <Notes>26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Тема Office</vt:lpstr>
      <vt:lpstr>Тема Office</vt:lpstr>
      <vt:lpstr>Название и содержание курса.</vt:lpstr>
      <vt:lpstr>Название и содержание курса.</vt:lpstr>
      <vt:lpstr>Слайд 3</vt:lpstr>
      <vt:lpstr>Лекция 1</vt:lpstr>
      <vt:lpstr>Термины и определения</vt:lpstr>
      <vt:lpstr>Термины и определения</vt:lpstr>
      <vt:lpstr>Термины и определения</vt:lpstr>
      <vt:lpstr>Термины и определения</vt:lpstr>
      <vt:lpstr>Термины и определения</vt:lpstr>
      <vt:lpstr>Термины и определения</vt:lpstr>
      <vt:lpstr>Термины и определения</vt:lpstr>
      <vt:lpstr>Термины и определения</vt:lpstr>
      <vt:lpstr>Термины и определения</vt:lpstr>
      <vt:lpstr>Термины и определения</vt:lpstr>
      <vt:lpstr>Термины и определения</vt:lpstr>
      <vt:lpstr>Термины и определения - уточнение</vt:lpstr>
      <vt:lpstr>Термины и определения</vt:lpstr>
      <vt:lpstr>Термины и определения</vt:lpstr>
      <vt:lpstr>Термины и определения</vt:lpstr>
      <vt:lpstr>Термины и определения</vt:lpstr>
      <vt:lpstr>Термины и определения </vt:lpstr>
      <vt:lpstr>Термины и определения </vt:lpstr>
      <vt:lpstr>Термины и определения</vt:lpstr>
      <vt:lpstr>Ключевые понятия</vt:lpstr>
      <vt:lpstr>Ключевые понятия (IBM 1972)</vt:lpstr>
      <vt:lpstr>Ключевые понятия (IBM 1972)</vt:lpstr>
      <vt:lpstr>Методы реализации</vt:lpstr>
      <vt:lpstr>Безопасность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и содержание курса.</dc:title>
  <dc:subject/>
  <dc:creator/>
  <cp:keywords/>
  <dc:description/>
  <cp:lastModifiedBy>Admin</cp:lastModifiedBy>
  <cp:revision>19</cp:revision>
  <cp:lastPrinted>1601-01-01T00:00:00Z</cp:lastPrinted>
  <dcterms:created xsi:type="dcterms:W3CDTF">2014-02-11T11:11:34Z</dcterms:created>
  <dcterms:modified xsi:type="dcterms:W3CDTF">2016-02-10T03:09:13Z</dcterms:modified>
</cp:coreProperties>
</file>